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57" r:id="rId4"/>
    <p:sldId id="258" r:id="rId5"/>
    <p:sldId id="259" r:id="rId6"/>
    <p:sldId id="260" r:id="rId7"/>
    <p:sldId id="272" r:id="rId8"/>
    <p:sldId id="273" r:id="rId9"/>
    <p:sldId id="261" r:id="rId10"/>
    <p:sldId id="262" r:id="rId11"/>
    <p:sldId id="277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6" r:id="rId21"/>
    <p:sldId id="274" r:id="rId22"/>
    <p:sldId id="275" r:id="rId2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FF9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9"/>
    <p:restoredTop sz="94681"/>
  </p:normalViewPr>
  <p:slideViewPr>
    <p:cSldViewPr snapToGrid="0" snapToObjects="1">
      <p:cViewPr varScale="1">
        <p:scale>
          <a:sx n="70" d="100"/>
          <a:sy n="70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155E1-CE4C-488B-992C-DCB04E21FAFA}" type="datetimeFigureOut">
              <a:rPr lang="es-ES" smtClean="0"/>
              <a:t>08/11/2017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46C98-6482-4259-BAE5-C6CE3E4336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94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46C98-6482-4259-BAE5-C6CE3E43361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717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90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696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789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274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492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31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1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314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594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8408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43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FD57C-3904-2243-BFA3-4D5057487E9B}" type="datetimeFigureOut">
              <a:rPr lang="es-ES_tradnl" smtClean="0"/>
              <a:t>08/11/2017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6F0E-CD56-7D49-BE59-21A3219B8A8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07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8529" y="1122364"/>
            <a:ext cx="9659471" cy="773672"/>
          </a:xfrm>
        </p:spPr>
        <p:txBody>
          <a:bodyPr>
            <a:normAutofit/>
          </a:bodyPr>
          <a:lstStyle/>
          <a:p>
            <a:pPr algn="l"/>
            <a:r>
              <a:rPr lang="es-ES_tradnl" sz="4500" b="1" dirty="0" smtClean="0">
                <a:solidFill>
                  <a:srgbClr val="FF9C32"/>
                </a:solidFill>
                <a:latin typeface="Arial" charset="0"/>
                <a:ea typeface="Arial" charset="0"/>
                <a:cs typeface="Arial" charset="0"/>
              </a:rPr>
              <a:t>Sobre el III Seminario</a:t>
            </a:r>
            <a:endParaRPr lang="es-ES_tradnl" sz="4500" b="1" dirty="0">
              <a:solidFill>
                <a:srgbClr val="FF9C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2285999"/>
            <a:ext cx="12192000" cy="3940629"/>
          </a:xfrm>
        </p:spPr>
        <p:txBody>
          <a:bodyPr>
            <a:normAutofit lnSpcReduction="10000"/>
          </a:bodyPr>
          <a:lstStyle/>
          <a:p>
            <a:r>
              <a:rPr lang="es-ES" sz="36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acceso a la información pública y privada en Nicaragua: 1863 – 2012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36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Aura María Olivares Rivas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auraolivares@gmail.com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UNAN – Managua, Nicaragua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_trad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Eje temático: Documentos y archivos. Ordenamiento Jurídico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3029" y="709684"/>
            <a:ext cx="11617819" cy="118572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Los documentos de archivos tratados sólo como prácticas culturales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76" y="1895408"/>
            <a:ext cx="7094047" cy="398287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3029" y="5878286"/>
            <a:ext cx="1190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Gámez (1896), Chirino (2004), </a:t>
            </a:r>
            <a:r>
              <a:rPr lang="es-ES" b="1" dirty="0" err="1" smtClean="0"/>
              <a:t>Ayerdis</a:t>
            </a:r>
            <a:r>
              <a:rPr lang="es-ES" b="1" dirty="0" smtClean="0"/>
              <a:t> (2008).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552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37230"/>
            <a:ext cx="10515600" cy="65345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Escenario de la legislación archivística en Nicaragua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Revisión del </a:t>
            </a:r>
            <a:r>
              <a:rPr lang="es-ES" i="1" dirty="0"/>
              <a:t>corpus</a:t>
            </a:r>
            <a:r>
              <a:rPr lang="es-ES" dirty="0"/>
              <a:t> legal desde 1863 - 2012. </a:t>
            </a:r>
          </a:p>
          <a:p>
            <a:pPr lvl="7"/>
            <a:r>
              <a:rPr lang="es-ES" sz="3600" b="1" dirty="0">
                <a:solidFill>
                  <a:srgbClr val="FF0000"/>
                </a:solidFill>
              </a:rPr>
              <a:t>Antes de 1979: </a:t>
            </a:r>
            <a:endParaRPr lang="es-ES" sz="3600" b="1" dirty="0" smtClean="0">
              <a:solidFill>
                <a:srgbClr val="FF0000"/>
              </a:solidFill>
            </a:endParaRPr>
          </a:p>
          <a:p>
            <a:pPr lvl="7"/>
            <a:r>
              <a:rPr lang="es-ES" sz="4000" dirty="0" smtClean="0"/>
              <a:t>16 Leyes</a:t>
            </a:r>
          </a:p>
          <a:p>
            <a:pPr lvl="7"/>
            <a:r>
              <a:rPr lang="es-ES" sz="4000" dirty="0" smtClean="0"/>
              <a:t>4 Decretos</a:t>
            </a:r>
          </a:p>
          <a:p>
            <a:pPr lvl="7"/>
            <a:r>
              <a:rPr lang="es-ES" sz="3600" b="1" dirty="0" smtClean="0">
                <a:solidFill>
                  <a:srgbClr val="FF0000"/>
                </a:solidFill>
              </a:rPr>
              <a:t>Después de 1979</a:t>
            </a:r>
            <a:endParaRPr lang="es-ES" sz="3600" b="1" dirty="0">
              <a:solidFill>
                <a:srgbClr val="FF0000"/>
              </a:solidFill>
            </a:endParaRPr>
          </a:p>
          <a:p>
            <a:pPr lvl="7"/>
            <a:r>
              <a:rPr lang="es-ES" sz="3600" dirty="0"/>
              <a:t>6</a:t>
            </a:r>
            <a:r>
              <a:rPr lang="es-ES" sz="3600" dirty="0" smtClean="0"/>
              <a:t> Leyes</a:t>
            </a:r>
          </a:p>
          <a:p>
            <a:pPr lvl="7"/>
            <a:r>
              <a:rPr lang="es-ES" sz="3600" dirty="0" smtClean="0"/>
              <a:t>4 Decretos</a:t>
            </a:r>
          </a:p>
          <a:p>
            <a:pPr lvl="7"/>
            <a:r>
              <a:rPr lang="es-ES" sz="3600" dirty="0" smtClean="0"/>
              <a:t>1 Reglamento</a:t>
            </a:r>
          </a:p>
          <a:p>
            <a:pPr lvl="7"/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val="172007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91821"/>
            <a:ext cx="10515600" cy="108532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Escenario de la legislación archivística en Nicaragua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77143"/>
            <a:ext cx="10515600" cy="39998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21 </a:t>
            </a:r>
            <a:r>
              <a:rPr lang="es-ES" dirty="0" smtClean="0"/>
              <a:t>de febrero de 1863 – Decreto Ejecutivo. Creación del Archivo General de Gobierno . (Títulos de la Ley Agraria).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26 de febrero de 1875 – Decreto Reglamentando las obligaciones del Archivero, Bibliotecario e Inspector de Palacio.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28 de abril de 1883 – Creación de la oficina del Archivo General de la República. (También oficina de Registro). Y reglamenta el horario del archivero</a:t>
            </a:r>
            <a:r>
              <a:rPr lang="es-ES" dirty="0" smtClean="0"/>
              <a:t>:  </a:t>
            </a:r>
            <a:r>
              <a:rPr lang="es-ES" dirty="0" smtClean="0"/>
              <a:t>de las 11:00 a las 5:00 p.m.</a:t>
            </a:r>
          </a:p>
          <a:p>
            <a:pPr lvl="1"/>
            <a:r>
              <a:rPr lang="es-ES" dirty="0" smtClean="0"/>
              <a:t>Funciones:  elaborar catálogo y presentárselo a cualquier individuo.  Estamos hablando del principio de máxima transparencia? Del </a:t>
            </a:r>
            <a:r>
              <a:rPr lang="es-ES" dirty="0" err="1" smtClean="0"/>
              <a:t>Dº</a:t>
            </a:r>
            <a:r>
              <a:rPr lang="es-ES" dirty="0" smtClean="0"/>
              <a:t> de Acceso?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51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69925"/>
            <a:ext cx="10515600" cy="1986189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Escenario de la legislación archivística en Nicaragua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29543"/>
            <a:ext cx="10515600" cy="4332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4. </a:t>
            </a:r>
            <a:r>
              <a:rPr lang="es-ES" dirty="0" smtClean="0"/>
              <a:t>19 de julio de 1896 – Creación del Archivo General de la República. Un salto cualitativo: 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/>
              <a:t>4.1</a:t>
            </a:r>
            <a:r>
              <a:rPr lang="es-ES" dirty="0" smtClean="0"/>
              <a:t>.  se independiza de la Biblioteca Nacional.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/>
              <a:t>4.2</a:t>
            </a:r>
            <a:r>
              <a:rPr lang="es-ES" dirty="0" smtClean="0"/>
              <a:t>. Además de custodiar los archivos manda a difundirlos.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/>
              <a:t>4.3</a:t>
            </a:r>
            <a:r>
              <a:rPr lang="es-ES" dirty="0" smtClean="0"/>
              <a:t>. Asume que los archivos no están siendo bien custodiados:  “ … en el deseo de regularizar el servicio de los archivos públicos </a:t>
            </a:r>
            <a:r>
              <a:rPr lang="es-ES" b="1" dirty="0" smtClean="0"/>
              <a:t>hasta hoy bastante descuidados</a:t>
            </a:r>
            <a:r>
              <a:rPr lang="es-ES" dirty="0" smtClean="0"/>
              <a:t> por la falta de centralización…” tres separaciones cómodas… </a:t>
            </a:r>
          </a:p>
          <a:p>
            <a:pPr marL="0" indent="0">
              <a:buNone/>
            </a:pPr>
            <a:r>
              <a:rPr lang="es-ES" dirty="0" smtClean="0"/>
              <a:t>	</a:t>
            </a:r>
            <a:r>
              <a:rPr lang="es-ES" dirty="0" smtClean="0"/>
              <a:t>4.4</a:t>
            </a:r>
            <a:r>
              <a:rPr lang="es-ES" dirty="0" smtClean="0"/>
              <a:t>. Sanciona a los archiveros que falte a las disposiciones con una multa de 50 pesos la primera vez y si reincidiese su destitución con responsabilidad penal. 	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17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6818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Escenario de la legislación archivística en Nicaragua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68286"/>
            <a:ext cx="10515600" cy="4108677"/>
          </a:xfrm>
        </p:spPr>
        <p:txBody>
          <a:bodyPr/>
          <a:lstStyle/>
          <a:p>
            <a:r>
              <a:rPr lang="es-ES" dirty="0"/>
              <a:t>5</a:t>
            </a:r>
            <a:r>
              <a:rPr lang="es-ES" dirty="0" smtClean="0"/>
              <a:t>. </a:t>
            </a:r>
            <a:r>
              <a:rPr lang="es-ES" dirty="0" smtClean="0"/>
              <a:t>En 1931 se decreta la urgencia reposición de los archivos perdidos en el terremoto de 1931.</a:t>
            </a:r>
          </a:p>
          <a:p>
            <a:r>
              <a:rPr lang="es-ES" dirty="0"/>
              <a:t>6</a:t>
            </a:r>
            <a:r>
              <a:rPr lang="es-ES" dirty="0" smtClean="0"/>
              <a:t>. </a:t>
            </a:r>
            <a:r>
              <a:rPr lang="es-ES" dirty="0" smtClean="0"/>
              <a:t>El 14 de octubre de 1959. Decreto – Ley que regula el funcionamiento del Archivo General de la Nación. </a:t>
            </a:r>
          </a:p>
          <a:p>
            <a:r>
              <a:rPr lang="es-ES" dirty="0"/>
              <a:t>7</a:t>
            </a:r>
            <a:r>
              <a:rPr lang="es-ES" dirty="0" smtClean="0"/>
              <a:t>. </a:t>
            </a:r>
            <a:r>
              <a:rPr lang="es-ES" dirty="0" smtClean="0"/>
              <a:t>Decreto 401 manda a publicar las Actas de la Junta Directiva, los inventarios y estudios de sobre la Geografía e Historia de Nicaragua y de Centro América y sus hombres. Enfatiza que siempre y cuando hayan acaecido por lo menos 50 años antes de su publicación. </a:t>
            </a:r>
          </a:p>
          <a:p>
            <a:pPr lvl="1"/>
            <a:r>
              <a:rPr lang="es-ES" dirty="0" smtClean="0"/>
              <a:t>*¿Será que ya pensaba en la protección de datos personales?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18865"/>
            <a:ext cx="10515600" cy="14453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rgbClr val="FF0000"/>
                </a:solidFill>
              </a:rPr>
              <a:t>Escenario de la </a:t>
            </a:r>
            <a:r>
              <a:rPr lang="es-ES" sz="4000" b="1" dirty="0" smtClean="0">
                <a:solidFill>
                  <a:srgbClr val="FF0000"/>
                </a:solidFill>
              </a:rPr>
              <a:t>legislación </a:t>
            </a:r>
            <a:r>
              <a:rPr lang="es-ES" sz="4000" b="1" dirty="0">
                <a:solidFill>
                  <a:srgbClr val="FF0000"/>
                </a:solidFill>
              </a:rPr>
              <a:t>archivística en </a:t>
            </a:r>
            <a:r>
              <a:rPr lang="es-ES" sz="4000" b="1" dirty="0" smtClean="0">
                <a:solidFill>
                  <a:srgbClr val="FF0000"/>
                </a:solidFill>
              </a:rPr>
              <a:t>Nicaragua, posterior a 1979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264227"/>
            <a:ext cx="12192000" cy="3912735"/>
          </a:xfrm>
        </p:spPr>
        <p:txBody>
          <a:bodyPr>
            <a:normAutofit/>
          </a:bodyPr>
          <a:lstStyle/>
          <a:p>
            <a:r>
              <a:rPr lang="es-ES" dirty="0" smtClean="0"/>
              <a:t>1)</a:t>
            </a:r>
            <a:r>
              <a:rPr lang="es-ES" dirty="0" smtClean="0"/>
              <a:t> </a:t>
            </a:r>
            <a:r>
              <a:rPr lang="es-ES" dirty="0" smtClean="0"/>
              <a:t>22 septiembre de 1979. La JGRN Dictó un Decreto -  Ley de Protección de Patrimonio Artístico, Cultural e Histórico de la Nación. Aunque no hace referencia a documentos, en el Art. 6 indica que toda persona que estuviere ejerciendo funciones de vigilancia deberá evitar la destrucción o deterioro, y además de mencionar a varias instituciones como museos, bibliotecas, galerías, se refiere a los archivos. </a:t>
            </a:r>
          </a:p>
          <a:p>
            <a:r>
              <a:rPr lang="es-ES" dirty="0" smtClean="0"/>
              <a:t>2) </a:t>
            </a:r>
            <a:r>
              <a:rPr lang="es-ES" dirty="0" smtClean="0"/>
              <a:t>22 noviembre de 1982 es Derogada por la Ley de protección al Patrimonio Cultural de la Nación, no aportada nada nuevo sobre los archivos.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8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920875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Escenario de la legislación archivística en Nicaragua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11828"/>
            <a:ext cx="10515600" cy="4506685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Con el gobierno de Arnoldo Alemán se dictaron: 1 Reglamento, 1 Ley y 3 Decretos Ejecutivos:</a:t>
            </a:r>
          </a:p>
          <a:p>
            <a:r>
              <a:rPr lang="es-ES" dirty="0" smtClean="0"/>
              <a:t>3)</a:t>
            </a:r>
            <a:r>
              <a:rPr lang="es-ES" dirty="0" smtClean="0"/>
              <a:t> </a:t>
            </a:r>
            <a:r>
              <a:rPr lang="es-ES" dirty="0" smtClean="0"/>
              <a:t>1997 Reglamentación de la Ley de Municipios, creándose un Plan de Archivos Municipales. </a:t>
            </a:r>
          </a:p>
          <a:p>
            <a:r>
              <a:rPr lang="es-ES" dirty="0" smtClean="0"/>
              <a:t>4)</a:t>
            </a:r>
            <a:r>
              <a:rPr lang="es-ES" dirty="0" smtClean="0"/>
              <a:t> </a:t>
            </a:r>
            <a:r>
              <a:rPr lang="es-ES" dirty="0" smtClean="0"/>
              <a:t>2000 Ley de Regulación de lo Contencioso Administrativo. En el Art. 2 aborda terminología de documento, expediente administrativo…</a:t>
            </a:r>
          </a:p>
          <a:p>
            <a:r>
              <a:rPr lang="es-ES" dirty="0" smtClean="0"/>
              <a:t>5)</a:t>
            </a:r>
            <a:r>
              <a:rPr lang="es-ES" dirty="0" smtClean="0"/>
              <a:t> </a:t>
            </a:r>
            <a:r>
              <a:rPr lang="es-ES" dirty="0" smtClean="0"/>
              <a:t>Decreto 71-2001 Crea el Archivo General de la Nación y deroga al de 1896 que había creado al Archivo General de la República. </a:t>
            </a:r>
          </a:p>
          <a:p>
            <a:r>
              <a:rPr lang="es-ES" dirty="0" smtClean="0"/>
              <a:t>6) </a:t>
            </a:r>
            <a:r>
              <a:rPr lang="es-ES" dirty="0" smtClean="0"/>
              <a:t>Decreto 72-2001 Rescate del patrimonio documental anterior a 1979</a:t>
            </a:r>
          </a:p>
          <a:p>
            <a:r>
              <a:rPr lang="es-ES" dirty="0" smtClean="0"/>
              <a:t>7)</a:t>
            </a:r>
            <a:r>
              <a:rPr lang="es-ES" dirty="0" smtClean="0"/>
              <a:t>Decreto </a:t>
            </a:r>
            <a:r>
              <a:rPr lang="es-ES" dirty="0" smtClean="0"/>
              <a:t>73-2001 Mandata la creación de los Archivos Centrales.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03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8991"/>
            <a:ext cx="10515600" cy="1360552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Escenario de la legislación archivística en Nicaragua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29543"/>
            <a:ext cx="10515600" cy="384742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8)</a:t>
            </a:r>
            <a:r>
              <a:rPr lang="es-ES" dirty="0" smtClean="0"/>
              <a:t> </a:t>
            </a:r>
            <a:r>
              <a:rPr lang="es-ES" dirty="0" smtClean="0"/>
              <a:t>2002 Ley de Probidad de los servidores públicos. Le otorga competencia a la CGR para fiscalizar los bienes y recursos del Estado. En el Art. 21 le otorga carácter de documento público con valor probatorio a la Declaración Patrimonial. </a:t>
            </a:r>
          </a:p>
          <a:p>
            <a:r>
              <a:rPr lang="es-ES" dirty="0" smtClean="0"/>
              <a:t>9)</a:t>
            </a:r>
            <a:r>
              <a:rPr lang="es-ES" dirty="0" smtClean="0"/>
              <a:t> </a:t>
            </a:r>
            <a:r>
              <a:rPr lang="es-ES" dirty="0" smtClean="0"/>
              <a:t>2007 Ley de acceso a la Información pública.</a:t>
            </a:r>
          </a:p>
          <a:p>
            <a:r>
              <a:rPr lang="es-ES" dirty="0" smtClean="0"/>
              <a:t>10) </a:t>
            </a:r>
            <a:r>
              <a:rPr lang="es-ES" dirty="0" smtClean="0"/>
              <a:t>2009 Ley orgánica de la Contraloría General de la República. </a:t>
            </a:r>
          </a:p>
          <a:p>
            <a:r>
              <a:rPr lang="es-ES" dirty="0" smtClean="0"/>
              <a:t>11) </a:t>
            </a:r>
            <a:r>
              <a:rPr lang="es-ES" dirty="0" smtClean="0"/>
              <a:t>2010 Ley de firma electrónica.</a:t>
            </a:r>
          </a:p>
          <a:p>
            <a:r>
              <a:rPr lang="es-ES" dirty="0" smtClean="0"/>
              <a:t>12) </a:t>
            </a:r>
            <a:r>
              <a:rPr lang="es-ES" dirty="0" smtClean="0"/>
              <a:t>2012 Ley de protección de datos personales (natural o jurídica) frente al tratamiento automatizado o no de datos personales.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74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8991"/>
            <a:ext cx="10515600" cy="1360552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Escenario de la legislación archivística en Nicaragua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29543"/>
            <a:ext cx="10515600" cy="424542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La Constitución de la República.</a:t>
            </a:r>
          </a:p>
          <a:p>
            <a:r>
              <a:rPr lang="es-ES" dirty="0" smtClean="0"/>
              <a:t>De manera taxativa</a:t>
            </a:r>
          </a:p>
          <a:p>
            <a:r>
              <a:rPr lang="es-ES" dirty="0" smtClean="0"/>
              <a:t>Art. 26: </a:t>
            </a:r>
            <a:r>
              <a:rPr lang="es-ES" dirty="0" err="1" smtClean="0"/>
              <a:t>Dº</a:t>
            </a:r>
            <a:r>
              <a:rPr lang="es-ES" dirty="0" smtClean="0"/>
              <a:t> inviolabilidad de la correspondencia y sus comunicaciones</a:t>
            </a:r>
          </a:p>
          <a:p>
            <a:r>
              <a:rPr lang="es-ES" dirty="0" smtClean="0"/>
              <a:t>Art. 128 protección del patrimonio, arqueológico, cultural, lingüístico…</a:t>
            </a:r>
          </a:p>
          <a:p>
            <a:r>
              <a:rPr lang="es-ES" dirty="0" smtClean="0"/>
              <a:t>Art. 130 Todo funcionario público debe rendir cuenta.</a:t>
            </a:r>
          </a:p>
          <a:p>
            <a:r>
              <a:rPr lang="es-ES" dirty="0" smtClean="0"/>
              <a:t>Art. 155 La competencia de la CGR. </a:t>
            </a:r>
          </a:p>
          <a:p>
            <a:r>
              <a:rPr lang="es-ES" dirty="0" smtClean="0"/>
              <a:t>A nivel general cuando la Constitución habla de órganos de gobierno, de libertades, etc. Se asume que estamos hablando de gestiones que generan documentos de archivo.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67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8047"/>
            <a:ext cx="10515600" cy="118735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La producción documental cultural en Nicaragua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24585"/>
            <a:ext cx="10515600" cy="3952378"/>
          </a:xfrm>
        </p:spPr>
        <p:txBody>
          <a:bodyPr/>
          <a:lstStyle/>
          <a:p>
            <a:r>
              <a:rPr lang="es-ES" dirty="0" smtClean="0"/>
              <a:t>En 1998 Acuerdo Administrativo que valora la obra de CMR patrimonio artístico y cultural. </a:t>
            </a:r>
          </a:p>
          <a:p>
            <a:r>
              <a:rPr lang="es-ES" dirty="0" smtClean="0"/>
              <a:t>En 1999 Resolución que prohíbe la salida del país de los documentos de su colección. </a:t>
            </a:r>
          </a:p>
          <a:p>
            <a:r>
              <a:rPr lang="es-ES" dirty="0" smtClean="0"/>
              <a:t>En 2000 Ley para la protección y promoción de la obra de RD.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64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46411"/>
            <a:ext cx="10515600" cy="832514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s-ES" sz="24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4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4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a la información pública y privada en Nicaragua: 1863 – 2012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88107"/>
            <a:ext cx="10515600" cy="408885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s-ES" sz="3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Resumen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_tradn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recopilan las políticas gubernamentales sobre gestión organizacional de la información, archivos y profesionales archiveros en Nicaragua, desde el año 1863 hasta el 2012, incluyendo la Ley de Firma Digital, Ley más reciente que trata sobre asuntos asociados a la archivística y a la gestión documental. También se revisa la historia de la producción documental en </a:t>
            </a:r>
            <a:r>
              <a:rPr lang="es-ES_tradnl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Nicaragua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30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57943"/>
            <a:ext cx="10515600" cy="732745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Ejemplo de un concepto en tres leyes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1690688"/>
            <a:ext cx="11153525" cy="490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Conclusiones</a:t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1. La mirada a la normativa jurídica archivística en Nicaragua nos indica que 150 años después de la primera norma jurídica seguimos igual:  Sin Ley Archivística. </a:t>
            </a:r>
          </a:p>
          <a:p>
            <a:r>
              <a:rPr lang="es-ES" dirty="0" smtClean="0"/>
              <a:t>2. El andamiaje legal es obsoleto, anacrónico y deficiente.</a:t>
            </a:r>
          </a:p>
          <a:p>
            <a:r>
              <a:rPr lang="es-ES" dirty="0" smtClean="0"/>
              <a:t>3. Se trabaja con duplicidad de conceptos técnicos archivísticos presentes en diferentes normas. </a:t>
            </a:r>
          </a:p>
          <a:p>
            <a:r>
              <a:rPr lang="es-ES" dirty="0" smtClean="0"/>
              <a:t>4. Es necesaria una Ley de archivos que retome principios de máxima transparencia, de máxima publicidad, conceptos y aspectos técnicos archivísticos para garantía de un Estado de Derecho.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46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99846"/>
          </a:xfrm>
        </p:spPr>
        <p:txBody>
          <a:bodyPr>
            <a:normAutofit/>
          </a:bodyPr>
          <a:lstStyle/>
          <a:p>
            <a:pPr algn="ctr"/>
            <a:r>
              <a:rPr lang="es-ES" sz="7200" dirty="0">
                <a:solidFill>
                  <a:srgbClr val="FF0000"/>
                </a:solidFill>
              </a:rPr>
              <a:t>¡</a:t>
            </a:r>
            <a:r>
              <a:rPr lang="es-ES" sz="7200" b="1" dirty="0" smtClean="0">
                <a:solidFill>
                  <a:srgbClr val="FF0000"/>
                </a:solidFill>
              </a:rPr>
              <a:t>Muchas Gracias</a:t>
            </a:r>
            <a:r>
              <a:rPr lang="es-ES" sz="7200" dirty="0" smtClean="0">
                <a:solidFill>
                  <a:srgbClr val="FF0000"/>
                </a:solidFill>
              </a:rPr>
              <a:t>!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3287486"/>
            <a:ext cx="7143750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09934"/>
            <a:ext cx="10515600" cy="815691"/>
          </a:xfrm>
        </p:spPr>
        <p:txBody>
          <a:bodyPr>
            <a:normAutofit fontScale="90000"/>
          </a:bodyPr>
          <a:lstStyle/>
          <a:p>
            <a:r>
              <a:rPr lang="es-ES" sz="24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4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4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4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4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a la información pública y privada en Nicaragua: 1863 – 2012</a:t>
            </a:r>
            <a: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07763"/>
            <a:ext cx="10515600" cy="4351338"/>
          </a:xfrm>
        </p:spPr>
        <p:txBody>
          <a:bodyPr/>
          <a:lstStyle/>
          <a:p>
            <a:pPr algn="just"/>
            <a:r>
              <a:rPr lang="es-ES" dirty="0" smtClean="0"/>
              <a:t>En nuestra era hablamos que el acceso a la información es un Derecho. </a:t>
            </a:r>
          </a:p>
          <a:p>
            <a:pPr algn="just"/>
            <a:r>
              <a:rPr lang="es-ES" dirty="0" smtClean="0"/>
              <a:t>Desde el punto de vista técnico archivístico también hablamos que el objetivo intelectual de la archivística es el acceso a la información. </a:t>
            </a:r>
          </a:p>
          <a:p>
            <a:pPr algn="just"/>
            <a:r>
              <a:rPr lang="es-ES" dirty="0" smtClean="0"/>
              <a:t>Es decir para informarnos tenemos que recurrir a los documentos, mismos que tienen que están organizados para su consulta. </a:t>
            </a:r>
          </a:p>
          <a:p>
            <a:pPr algn="just"/>
            <a:r>
              <a:rPr lang="es-ES" dirty="0" smtClean="0"/>
              <a:t>Y sabemos también que entre el derecho de acceso a la información y la archivística deben existir normas jurídicas y técnicas.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82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9618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s-ES" sz="28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8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2800" b="1" dirty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acceso a la información pública y privada en Nicaragua: 1863 – </a:t>
            </a:r>
            <a:r>
              <a:rPr lang="es-ES" sz="2800" b="1" dirty="0" smtClean="0">
                <a:solidFill>
                  <a:srgbClr val="EE6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98913"/>
            <a:ext cx="10515600" cy="4245429"/>
          </a:xfrm>
        </p:spPr>
        <p:txBody>
          <a:bodyPr/>
          <a:lstStyle/>
          <a:p>
            <a:r>
              <a:rPr lang="es-ES" sz="4000" dirty="0" smtClean="0"/>
              <a:t>¿Con qué normas jurídicas y técnicas sobre archivos y archivística como herramientas de trabajo cuenta Nicaragua?</a:t>
            </a:r>
          </a:p>
          <a:p>
            <a:r>
              <a:rPr lang="es-ES" sz="4000" dirty="0" smtClean="0"/>
              <a:t>¿Qué refiere la historia de Nicaragua sobre la producción documental y qué se ha hecho con ella?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23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2639"/>
            <a:ext cx="10515600" cy="91463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Sobre la destrucción de los documentos:  dos puntos clave </a:t>
            </a:r>
            <a:br>
              <a:rPr lang="es-ES" sz="3600" b="1" dirty="0" smtClean="0">
                <a:solidFill>
                  <a:srgbClr val="FF0000"/>
                </a:solidFill>
              </a:rPr>
            </a:br>
            <a:r>
              <a:rPr lang="es-ES" sz="3600" b="1" dirty="0" smtClean="0">
                <a:solidFill>
                  <a:srgbClr val="FF0000"/>
                </a:solidFill>
              </a:rPr>
              <a:t>la naturaleza y el hombre</a:t>
            </a:r>
            <a:endParaRPr lang="es-ES" sz="3600" b="1" dirty="0">
              <a:solidFill>
                <a:srgbClr val="FF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19868"/>
            <a:ext cx="7282222" cy="4516807"/>
          </a:xfrm>
          <a:prstGeom prst="rect">
            <a:avLst/>
          </a:prstGeom>
        </p:spPr>
      </p:pic>
      <p:pic>
        <p:nvPicPr>
          <p:cNvPr id="1026" name="Picture 2" descr="Resultado de imagen para terremoto en nicaragua 1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319" y="2019869"/>
            <a:ext cx="3247585" cy="45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95943" y="6161314"/>
            <a:ext cx="7086279" cy="37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voz del sandinismo, 15 de abril de 2014.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47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28047"/>
            <a:ext cx="10515600" cy="1115291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Sobre la destrucción de los documentos: dos puntos clave</a:t>
            </a:r>
            <a:br>
              <a:rPr lang="es-ES" sz="3200" b="1" dirty="0" smtClean="0">
                <a:solidFill>
                  <a:srgbClr val="FF0000"/>
                </a:solidFill>
              </a:rPr>
            </a:br>
            <a:r>
              <a:rPr lang="es-ES" sz="3200" b="1" dirty="0" smtClean="0">
                <a:solidFill>
                  <a:srgbClr val="FF0000"/>
                </a:solidFill>
              </a:rPr>
              <a:t>la naturaleza y el hombre</a:t>
            </a:r>
            <a:endParaRPr lang="es-E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n para terremoto en nicaragua 197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8" y="2043339"/>
            <a:ext cx="35037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revolucion sandin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163763"/>
            <a:ext cx="621982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5133975" y="6211669"/>
            <a:ext cx="621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Nuevo Diario, 23 de marzo de 2014. IX Bienal de Artes Visuales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68818" y="6316664"/>
            <a:ext cx="419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Nuevo Diario 23 de diciembre de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4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2513"/>
            <a:ext cx="10515600" cy="993112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Pérdida de patrimonio documental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Obsérvese la preocupación por proteger los documentos.  </a:t>
            </a:r>
            <a:endParaRPr lang="es-ES" dirty="0" smtClean="0"/>
          </a:p>
          <a:p>
            <a:r>
              <a:rPr lang="es-ES" dirty="0" smtClean="0"/>
              <a:t>Silva </a:t>
            </a:r>
            <a:r>
              <a:rPr lang="es-ES" dirty="0"/>
              <a:t>(2010</a:t>
            </a:r>
            <a:r>
              <a:rPr lang="es-ES" dirty="0" smtClean="0"/>
              <a:t>):</a:t>
            </a:r>
          </a:p>
          <a:p>
            <a:pPr lvl="1"/>
            <a:r>
              <a:rPr lang="es-ES" dirty="0" smtClean="0"/>
              <a:t> Fuerte presencia de documentos </a:t>
            </a:r>
            <a:r>
              <a:rPr lang="es-ES" dirty="0"/>
              <a:t>en los archivos personales y privados. </a:t>
            </a:r>
            <a:endParaRPr lang="es-ES" dirty="0" smtClean="0"/>
          </a:p>
          <a:p>
            <a:pPr lvl="1"/>
            <a:r>
              <a:rPr lang="es-ES" dirty="0" smtClean="0"/>
              <a:t>Hay desconfianza sobre el uso que los gobiernos de turno le dan a los registros públicos. </a:t>
            </a:r>
          </a:p>
          <a:p>
            <a:pPr lvl="1"/>
            <a:r>
              <a:rPr lang="es-ES" dirty="0" smtClean="0"/>
              <a:t>Que existen 91 archivos privados. </a:t>
            </a:r>
          </a:p>
          <a:p>
            <a:r>
              <a:rPr lang="es-ES" dirty="0" smtClean="0"/>
              <a:t>Otras investigaciones de diferentes autores:</a:t>
            </a:r>
          </a:p>
          <a:p>
            <a:pPr lvl="1"/>
            <a:r>
              <a:rPr lang="es-ES" dirty="0" smtClean="0"/>
              <a:t>Destrucción de documentos indígenas escritos en cuero de venado.</a:t>
            </a:r>
          </a:p>
          <a:p>
            <a:pPr lvl="1"/>
            <a:r>
              <a:rPr lang="es-ES" dirty="0" smtClean="0"/>
              <a:t>Destrucción de ciudades como León y Granada. </a:t>
            </a:r>
          </a:p>
          <a:p>
            <a:pPr lvl="1"/>
            <a:r>
              <a:rPr lang="es-ES" dirty="0" smtClean="0"/>
              <a:t>Terremoto del Martes Santo de 1931 y en diciembre de 1972</a:t>
            </a:r>
          </a:p>
          <a:p>
            <a:pPr lvl="1"/>
            <a:r>
              <a:rPr lang="es-ES" dirty="0" smtClean="0"/>
              <a:t>Revolución de 1979 (recuperación de fotografías por M. Montealegre).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59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69241"/>
            <a:ext cx="10515600" cy="1064525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Pérdida de patrimonio documental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770495"/>
            <a:ext cx="10515600" cy="3406467"/>
          </a:xfrm>
        </p:spPr>
        <p:txBody>
          <a:bodyPr/>
          <a:lstStyle/>
          <a:p>
            <a:r>
              <a:rPr lang="es-ES" dirty="0" smtClean="0"/>
              <a:t>Emigración de documentos coloniales en instituciones europeas. </a:t>
            </a:r>
          </a:p>
          <a:p>
            <a:r>
              <a:rPr lang="es-ES" dirty="0" smtClean="0"/>
              <a:t>Por las intervenciones de 1912 y 1933, Nicaragua administrada por EU., obviamente los documentos no quedaron en Nicaragua.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91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64525"/>
            <a:ext cx="10515600" cy="6261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Normas jurídicas y técnicas 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 descr="Resultado de imagen para Legislació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32" y="1852524"/>
            <a:ext cx="4193722" cy="465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054679" y="6400800"/>
            <a:ext cx="419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espacio del fisioterapeuta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90" y="1890557"/>
            <a:ext cx="2857500" cy="47053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553189" y="6350379"/>
            <a:ext cx="2805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</a:t>
            </a:r>
            <a:r>
              <a:rPr lang="es-ES" dirty="0" err="1" smtClean="0"/>
              <a:t>tdb</a:t>
            </a:r>
            <a:r>
              <a:rPr lang="es-ES" dirty="0" smtClean="0"/>
              <a:t> Estatutos y leyes”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9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1280</Words>
  <Application>Microsoft Office PowerPoint</Application>
  <PresentationFormat>Panorámica</PresentationFormat>
  <Paragraphs>104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de Office</vt:lpstr>
      <vt:lpstr>Sobre el III Seminario</vt:lpstr>
      <vt:lpstr> El acceso a la información pública y privada en Nicaragua: 1863 – 2012 </vt:lpstr>
      <vt:lpstr>  El acceso a la información pública y privada en Nicaragua: 1863 – 2012 </vt:lpstr>
      <vt:lpstr> El acceso a la información pública y privada en Nicaragua: 1863 – 2012</vt:lpstr>
      <vt:lpstr>Sobre la destrucción de los documentos:  dos puntos clave  la naturaleza y el hombre</vt:lpstr>
      <vt:lpstr>Sobre la destrucción de los documentos: dos puntos clave la naturaleza y el hombre</vt:lpstr>
      <vt:lpstr>Pérdida de patrimonio documental</vt:lpstr>
      <vt:lpstr>Pérdida de patrimonio documental</vt:lpstr>
      <vt:lpstr>Normas jurídicas y técnicas </vt:lpstr>
      <vt:lpstr>Los documentos de archivos tratados sólo como prácticas culturales</vt:lpstr>
      <vt:lpstr>Escenario de la legislación archivística en Nicaragua</vt:lpstr>
      <vt:lpstr>Escenario de la legislación archivística en Nicaragua</vt:lpstr>
      <vt:lpstr>Escenario de la legislación archivística en Nicaragua</vt:lpstr>
      <vt:lpstr>Escenario de la legislación archivística en Nicaragua</vt:lpstr>
      <vt:lpstr>Escenario de la legislación archivística en Nicaragua, posterior a 1979</vt:lpstr>
      <vt:lpstr>Escenario de la legislación archivística en Nicaragua</vt:lpstr>
      <vt:lpstr>Escenario de la legislación archivística en Nicaragua</vt:lpstr>
      <vt:lpstr>Escenario de la legislación archivística en Nicaragua</vt:lpstr>
      <vt:lpstr>La producción documental cultural en Nicaragua </vt:lpstr>
      <vt:lpstr>Ejemplo de un concepto en tres leyes</vt:lpstr>
      <vt:lpstr>Conclusiones </vt:lpstr>
      <vt:lpstr>¡Muchas 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 el III Seminario</dc:title>
  <dc:creator>Grettel Quirós Quesada</dc:creator>
  <cp:lastModifiedBy>Madre y Padre</cp:lastModifiedBy>
  <cp:revision>47</cp:revision>
  <dcterms:created xsi:type="dcterms:W3CDTF">2017-08-16T19:22:58Z</dcterms:created>
  <dcterms:modified xsi:type="dcterms:W3CDTF">2017-11-09T03:04:17Z</dcterms:modified>
</cp:coreProperties>
</file>