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5" r:id="rId20"/>
    <p:sldId id="276" r:id="rId21"/>
    <p:sldId id="277" r:id="rId22"/>
    <p:sldId id="269" r:id="rId23"/>
    <p:sldId id="278" r:id="rId24"/>
    <p:sldId id="279" r:id="rId25"/>
    <p:sldId id="280" r:id="rId26"/>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19E"/>
    <a:srgbClr val="FF9C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49"/>
    <p:restoredTop sz="94681"/>
  </p:normalViewPr>
  <p:slideViewPr>
    <p:cSldViewPr snapToGrid="0" snapToObjects="1">
      <p:cViewPr varScale="1">
        <p:scale>
          <a:sx n="54" d="100"/>
          <a:sy n="54" d="100"/>
        </p:scale>
        <p:origin x="54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_tradnl"/>
              <a:t>Clic para editar título</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a:t>Haga clic para modificar el estilo de subtítulo del patrón</a:t>
            </a:r>
          </a:p>
        </p:txBody>
      </p:sp>
      <p:sp>
        <p:nvSpPr>
          <p:cNvPr id="4" name="Marcador de fecha 3"/>
          <p:cNvSpPr>
            <a:spLocks noGrp="1"/>
          </p:cNvSpPr>
          <p:nvPr>
            <p:ph type="dt" sz="half" idx="10"/>
          </p:nvPr>
        </p:nvSpPr>
        <p:spPr/>
        <p:txBody>
          <a:bodyPr/>
          <a:lstStyle/>
          <a:p>
            <a:fld id="{AFEFD57C-3904-2243-BFA3-4D5057487E9B}" type="datetimeFigureOut">
              <a:rPr lang="es-ES_tradnl" smtClean="0"/>
              <a:t>12/10/2017</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69E36F0E-CD56-7D49-BE59-21A3219B8A88}" type="slidenum">
              <a:rPr lang="es-ES_tradnl" smtClean="0"/>
              <a:t>‹nº›</a:t>
            </a:fld>
            <a:endParaRPr lang="es-ES_tradnl"/>
          </a:p>
        </p:txBody>
      </p:sp>
    </p:spTree>
    <p:extLst>
      <p:ext uri="{BB962C8B-B14F-4D97-AF65-F5344CB8AC3E}">
        <p14:creationId xmlns:p14="http://schemas.microsoft.com/office/powerpoint/2010/main" val="1915909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texto vertical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10"/>
          </p:nvPr>
        </p:nvSpPr>
        <p:spPr/>
        <p:txBody>
          <a:bodyPr/>
          <a:lstStyle/>
          <a:p>
            <a:fld id="{AFEFD57C-3904-2243-BFA3-4D5057487E9B}" type="datetimeFigureOut">
              <a:rPr lang="es-ES_tradnl" smtClean="0"/>
              <a:t>12/10/2017</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69E36F0E-CD56-7D49-BE59-21A3219B8A88}" type="slidenum">
              <a:rPr lang="es-ES_tradnl" smtClean="0"/>
              <a:t>‹nº›</a:t>
            </a:fld>
            <a:endParaRPr lang="es-ES_tradnl"/>
          </a:p>
        </p:txBody>
      </p:sp>
    </p:spTree>
    <p:extLst>
      <p:ext uri="{BB962C8B-B14F-4D97-AF65-F5344CB8AC3E}">
        <p14:creationId xmlns:p14="http://schemas.microsoft.com/office/powerpoint/2010/main" val="240696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_tradnl"/>
              <a:t>Clic para editar título</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10"/>
          </p:nvPr>
        </p:nvSpPr>
        <p:spPr/>
        <p:txBody>
          <a:bodyPr/>
          <a:lstStyle/>
          <a:p>
            <a:fld id="{AFEFD57C-3904-2243-BFA3-4D5057487E9B}" type="datetimeFigureOut">
              <a:rPr lang="es-ES_tradnl" smtClean="0"/>
              <a:t>12/10/2017</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69E36F0E-CD56-7D49-BE59-21A3219B8A88}" type="slidenum">
              <a:rPr lang="es-ES_tradnl" smtClean="0"/>
              <a:t>‹nº›</a:t>
            </a:fld>
            <a:endParaRPr lang="es-ES_tradnl"/>
          </a:p>
        </p:txBody>
      </p:sp>
    </p:spTree>
    <p:extLst>
      <p:ext uri="{BB962C8B-B14F-4D97-AF65-F5344CB8AC3E}">
        <p14:creationId xmlns:p14="http://schemas.microsoft.com/office/powerpoint/2010/main" val="1667897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contenido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10"/>
          </p:nvPr>
        </p:nvSpPr>
        <p:spPr/>
        <p:txBody>
          <a:bodyPr/>
          <a:lstStyle/>
          <a:p>
            <a:fld id="{AFEFD57C-3904-2243-BFA3-4D5057487E9B}" type="datetimeFigureOut">
              <a:rPr lang="es-ES_tradnl" smtClean="0"/>
              <a:t>12/10/2017</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69E36F0E-CD56-7D49-BE59-21A3219B8A88}" type="slidenum">
              <a:rPr lang="es-ES_tradnl" smtClean="0"/>
              <a:t>‹nº›</a:t>
            </a:fld>
            <a:endParaRPr lang="es-ES_tradnl"/>
          </a:p>
        </p:txBody>
      </p:sp>
    </p:spTree>
    <p:extLst>
      <p:ext uri="{BB962C8B-B14F-4D97-AF65-F5344CB8AC3E}">
        <p14:creationId xmlns:p14="http://schemas.microsoft.com/office/powerpoint/2010/main" val="1322743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_tradnl"/>
              <a:t>Clic para editar título</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p>
            <a:fld id="{AFEFD57C-3904-2243-BFA3-4D5057487E9B}" type="datetimeFigureOut">
              <a:rPr lang="es-ES_tradnl" smtClean="0"/>
              <a:t>12/10/2017</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69E36F0E-CD56-7D49-BE59-21A3219B8A88}" type="slidenum">
              <a:rPr lang="es-ES_tradnl" smtClean="0"/>
              <a:t>‹nº›</a:t>
            </a:fld>
            <a:endParaRPr lang="es-ES_tradnl"/>
          </a:p>
        </p:txBody>
      </p:sp>
    </p:spTree>
    <p:extLst>
      <p:ext uri="{BB962C8B-B14F-4D97-AF65-F5344CB8AC3E}">
        <p14:creationId xmlns:p14="http://schemas.microsoft.com/office/powerpoint/2010/main" val="594920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contenido 2"/>
          <p:cNvSpPr>
            <a:spLocks noGrp="1"/>
          </p:cNvSpPr>
          <p:nvPr>
            <p:ph sz="half" idx="1"/>
          </p:nvPr>
        </p:nvSpPr>
        <p:spPr>
          <a:xfrm>
            <a:off x="838200" y="1825625"/>
            <a:ext cx="5181600" cy="435133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5" name="Marcador de fecha 4"/>
          <p:cNvSpPr>
            <a:spLocks noGrp="1"/>
          </p:cNvSpPr>
          <p:nvPr>
            <p:ph type="dt" sz="half" idx="10"/>
          </p:nvPr>
        </p:nvSpPr>
        <p:spPr/>
        <p:txBody>
          <a:bodyPr/>
          <a:lstStyle/>
          <a:p>
            <a:fld id="{AFEFD57C-3904-2243-BFA3-4D5057487E9B}" type="datetimeFigureOut">
              <a:rPr lang="es-ES_tradnl" smtClean="0"/>
              <a:t>12/10/2017</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69E36F0E-CD56-7D49-BE59-21A3219B8A88}" type="slidenum">
              <a:rPr lang="es-ES_tradnl" smtClean="0"/>
              <a:t>‹nº›</a:t>
            </a:fld>
            <a:endParaRPr lang="es-ES_tradnl"/>
          </a:p>
        </p:txBody>
      </p:sp>
    </p:spTree>
    <p:extLst>
      <p:ext uri="{BB962C8B-B14F-4D97-AF65-F5344CB8AC3E}">
        <p14:creationId xmlns:p14="http://schemas.microsoft.com/office/powerpoint/2010/main" val="152310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_tradnl"/>
              <a:t>Clic para editar título</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7" name="Marcador de fecha 6"/>
          <p:cNvSpPr>
            <a:spLocks noGrp="1"/>
          </p:cNvSpPr>
          <p:nvPr>
            <p:ph type="dt" sz="half" idx="10"/>
          </p:nvPr>
        </p:nvSpPr>
        <p:spPr/>
        <p:txBody>
          <a:bodyPr/>
          <a:lstStyle/>
          <a:p>
            <a:fld id="{AFEFD57C-3904-2243-BFA3-4D5057487E9B}" type="datetimeFigureOut">
              <a:rPr lang="es-ES_tradnl" smtClean="0"/>
              <a:t>12/10/2017</a:t>
            </a:fld>
            <a:endParaRPr lang="es-ES_tradnl"/>
          </a:p>
        </p:txBody>
      </p:sp>
      <p:sp>
        <p:nvSpPr>
          <p:cNvPr id="8" name="Marcador de pie de página 7"/>
          <p:cNvSpPr>
            <a:spLocks noGrp="1"/>
          </p:cNvSpPr>
          <p:nvPr>
            <p:ph type="ftr" sz="quarter" idx="11"/>
          </p:nvPr>
        </p:nvSpPr>
        <p:spPr/>
        <p:txBody>
          <a:bodyPr/>
          <a:lstStyle/>
          <a:p>
            <a:endParaRPr lang="es-ES_tradnl"/>
          </a:p>
        </p:txBody>
      </p:sp>
      <p:sp>
        <p:nvSpPr>
          <p:cNvPr id="9" name="Marcador de número de diapositiva 8"/>
          <p:cNvSpPr>
            <a:spLocks noGrp="1"/>
          </p:cNvSpPr>
          <p:nvPr>
            <p:ph type="sldNum" sz="quarter" idx="12"/>
          </p:nvPr>
        </p:nvSpPr>
        <p:spPr/>
        <p:txBody>
          <a:bodyPr/>
          <a:lstStyle/>
          <a:p>
            <a:fld id="{69E36F0E-CD56-7D49-BE59-21A3219B8A88}" type="slidenum">
              <a:rPr lang="es-ES_tradnl" smtClean="0"/>
              <a:t>‹nº›</a:t>
            </a:fld>
            <a:endParaRPr lang="es-ES_tradnl"/>
          </a:p>
        </p:txBody>
      </p:sp>
    </p:spTree>
    <p:extLst>
      <p:ext uri="{BB962C8B-B14F-4D97-AF65-F5344CB8AC3E}">
        <p14:creationId xmlns:p14="http://schemas.microsoft.com/office/powerpoint/2010/main" val="89125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fecha 2"/>
          <p:cNvSpPr>
            <a:spLocks noGrp="1"/>
          </p:cNvSpPr>
          <p:nvPr>
            <p:ph type="dt" sz="half" idx="10"/>
          </p:nvPr>
        </p:nvSpPr>
        <p:spPr/>
        <p:txBody>
          <a:bodyPr/>
          <a:lstStyle/>
          <a:p>
            <a:fld id="{AFEFD57C-3904-2243-BFA3-4D5057487E9B}" type="datetimeFigureOut">
              <a:rPr lang="es-ES_tradnl" smtClean="0"/>
              <a:t>12/10/2017</a:t>
            </a:fld>
            <a:endParaRPr lang="es-ES_tradnl"/>
          </a:p>
        </p:txBody>
      </p:sp>
      <p:sp>
        <p:nvSpPr>
          <p:cNvPr id="4" name="Marcador de pie de página 3"/>
          <p:cNvSpPr>
            <a:spLocks noGrp="1"/>
          </p:cNvSpPr>
          <p:nvPr>
            <p:ph type="ftr" sz="quarter" idx="11"/>
          </p:nvPr>
        </p:nvSpPr>
        <p:spPr/>
        <p:txBody>
          <a:bodyPr/>
          <a:lstStyle/>
          <a:p>
            <a:endParaRPr lang="es-ES_tradnl"/>
          </a:p>
        </p:txBody>
      </p:sp>
      <p:sp>
        <p:nvSpPr>
          <p:cNvPr id="5" name="Marcador de número de diapositiva 4"/>
          <p:cNvSpPr>
            <a:spLocks noGrp="1"/>
          </p:cNvSpPr>
          <p:nvPr>
            <p:ph type="sldNum" sz="quarter" idx="12"/>
          </p:nvPr>
        </p:nvSpPr>
        <p:spPr/>
        <p:txBody>
          <a:bodyPr/>
          <a:lstStyle/>
          <a:p>
            <a:fld id="{69E36F0E-CD56-7D49-BE59-21A3219B8A88}" type="slidenum">
              <a:rPr lang="es-ES_tradnl" smtClean="0"/>
              <a:t>‹nº›</a:t>
            </a:fld>
            <a:endParaRPr lang="es-ES_tradnl"/>
          </a:p>
        </p:txBody>
      </p:sp>
    </p:spTree>
    <p:extLst>
      <p:ext uri="{BB962C8B-B14F-4D97-AF65-F5344CB8AC3E}">
        <p14:creationId xmlns:p14="http://schemas.microsoft.com/office/powerpoint/2010/main" val="1131403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FEFD57C-3904-2243-BFA3-4D5057487E9B}" type="datetimeFigureOut">
              <a:rPr lang="es-ES_tradnl" smtClean="0"/>
              <a:t>12/10/2017</a:t>
            </a:fld>
            <a:endParaRPr lang="es-ES_tradnl"/>
          </a:p>
        </p:txBody>
      </p:sp>
      <p:sp>
        <p:nvSpPr>
          <p:cNvPr id="3" name="Marcador de pie de página 2"/>
          <p:cNvSpPr>
            <a:spLocks noGrp="1"/>
          </p:cNvSpPr>
          <p:nvPr>
            <p:ph type="ftr" sz="quarter" idx="11"/>
          </p:nvPr>
        </p:nvSpPr>
        <p:spPr/>
        <p:txBody>
          <a:bodyPr/>
          <a:lstStyle/>
          <a:p>
            <a:endParaRPr lang="es-ES_tradnl"/>
          </a:p>
        </p:txBody>
      </p:sp>
      <p:sp>
        <p:nvSpPr>
          <p:cNvPr id="4" name="Marcador de número de diapositiva 3"/>
          <p:cNvSpPr>
            <a:spLocks noGrp="1"/>
          </p:cNvSpPr>
          <p:nvPr>
            <p:ph type="sldNum" sz="quarter" idx="12"/>
          </p:nvPr>
        </p:nvSpPr>
        <p:spPr/>
        <p:txBody>
          <a:bodyPr/>
          <a:lstStyle/>
          <a:p>
            <a:fld id="{69E36F0E-CD56-7D49-BE59-21A3219B8A88}" type="slidenum">
              <a:rPr lang="es-ES_tradnl" smtClean="0"/>
              <a:t>‹nº›</a:t>
            </a:fld>
            <a:endParaRPr lang="es-ES_tradnl"/>
          </a:p>
        </p:txBody>
      </p:sp>
    </p:spTree>
    <p:extLst>
      <p:ext uri="{BB962C8B-B14F-4D97-AF65-F5344CB8AC3E}">
        <p14:creationId xmlns:p14="http://schemas.microsoft.com/office/powerpoint/2010/main" val="1675943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a:t>Clic para editar título</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AFEFD57C-3904-2243-BFA3-4D5057487E9B}" type="datetimeFigureOut">
              <a:rPr lang="es-ES_tradnl" smtClean="0"/>
              <a:t>12/10/2017</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69E36F0E-CD56-7D49-BE59-21A3219B8A88}" type="slidenum">
              <a:rPr lang="es-ES_tradnl" smtClean="0"/>
              <a:t>‹nº›</a:t>
            </a:fld>
            <a:endParaRPr lang="es-ES_tradnl"/>
          </a:p>
        </p:txBody>
      </p:sp>
    </p:spTree>
    <p:extLst>
      <p:ext uri="{BB962C8B-B14F-4D97-AF65-F5344CB8AC3E}">
        <p14:creationId xmlns:p14="http://schemas.microsoft.com/office/powerpoint/2010/main" val="1184083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a:t>Clic para editar título</a:t>
            </a:r>
          </a:p>
        </p:txBody>
      </p:sp>
      <p:sp>
        <p:nvSpPr>
          <p:cNvPr id="3" name="Marcador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AFEFD57C-3904-2243-BFA3-4D5057487E9B}" type="datetimeFigureOut">
              <a:rPr lang="es-ES_tradnl" smtClean="0"/>
              <a:t>12/10/2017</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69E36F0E-CD56-7D49-BE59-21A3219B8A88}" type="slidenum">
              <a:rPr lang="es-ES_tradnl" smtClean="0"/>
              <a:t>‹nº›</a:t>
            </a:fld>
            <a:endParaRPr lang="es-ES_tradnl"/>
          </a:p>
        </p:txBody>
      </p:sp>
    </p:spTree>
    <p:extLst>
      <p:ext uri="{BB962C8B-B14F-4D97-AF65-F5344CB8AC3E}">
        <p14:creationId xmlns:p14="http://schemas.microsoft.com/office/powerpoint/2010/main" val="163436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_tradnl"/>
              <a:t>Clic para editar título</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EFD57C-3904-2243-BFA3-4D5057487E9B}" type="datetimeFigureOut">
              <a:rPr lang="es-ES_tradnl" smtClean="0"/>
              <a:t>12/10/2017</a:t>
            </a:fld>
            <a:endParaRPr lang="es-ES_tradn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E36F0E-CD56-7D49-BE59-21A3219B8A88}" type="slidenum">
              <a:rPr lang="es-ES_tradnl" smtClean="0"/>
              <a:t>‹nº›</a:t>
            </a:fld>
            <a:endParaRPr lang="es-ES_tradnl"/>
          </a:p>
        </p:txBody>
      </p:sp>
    </p:spTree>
    <p:extLst>
      <p:ext uri="{BB962C8B-B14F-4D97-AF65-F5344CB8AC3E}">
        <p14:creationId xmlns:p14="http://schemas.microsoft.com/office/powerpoint/2010/main" val="1732079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ufpb.br/evento/lti/ocs/index.php/enancib/enancib2014"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mailto:rvenancio@eci.ufmg.b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1811710" y="2686050"/>
            <a:ext cx="9659471" cy="1632976"/>
          </a:xfrm>
        </p:spPr>
        <p:txBody>
          <a:bodyPr>
            <a:normAutofit fontScale="90000"/>
          </a:bodyPr>
          <a:lstStyle/>
          <a:p>
            <a:pPr algn="l"/>
            <a:br>
              <a:rPr lang="pt-BR" dirty="0"/>
            </a:br>
            <a:r>
              <a:rPr lang="es-ES" sz="6700" b="1" dirty="0"/>
              <a:t>La ley y su implementación: los archivos de empresas en el Archivo Nacional de Brasil</a:t>
            </a:r>
            <a:endParaRPr lang="es-ES_tradnl" sz="6700" b="1" dirty="0">
              <a:solidFill>
                <a:srgbClr val="FF9C32"/>
              </a:solidFill>
              <a:latin typeface="Arial" charset="0"/>
              <a:ea typeface="Arial" charset="0"/>
              <a:cs typeface="Arial" charset="0"/>
            </a:endParaRPr>
          </a:p>
        </p:txBody>
      </p:sp>
      <p:sp>
        <p:nvSpPr>
          <p:cNvPr id="5" name="Subtítulo 4">
            <a:extLst>
              <a:ext uri="{FF2B5EF4-FFF2-40B4-BE49-F238E27FC236}">
                <a16:creationId xmlns:a16="http://schemas.microsoft.com/office/drawing/2014/main" id="{29841276-6C08-4F85-9FFF-8DD29416125B}"/>
              </a:ext>
            </a:extLst>
          </p:cNvPr>
          <p:cNvSpPr>
            <a:spLocks noGrp="1"/>
          </p:cNvSpPr>
          <p:nvPr>
            <p:ph type="subTitle" idx="1"/>
          </p:nvPr>
        </p:nvSpPr>
        <p:spPr>
          <a:xfrm>
            <a:off x="2327181" y="4629944"/>
            <a:ext cx="9144000" cy="712787"/>
          </a:xfrm>
        </p:spPr>
        <p:txBody>
          <a:bodyPr>
            <a:normAutofit/>
          </a:bodyPr>
          <a:lstStyle/>
          <a:p>
            <a:pPr algn="r"/>
            <a:r>
              <a:rPr lang="pt-BR" sz="3600" dirty="0"/>
              <a:t>Renato Venancio (ECI-UFMG)</a:t>
            </a:r>
          </a:p>
        </p:txBody>
      </p:sp>
    </p:spTree>
    <p:extLst>
      <p:ext uri="{BB962C8B-B14F-4D97-AF65-F5344CB8AC3E}">
        <p14:creationId xmlns:p14="http://schemas.microsoft.com/office/powerpoint/2010/main" val="1249305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C61A3F-F7FF-4A58-8ADD-832C598AF7FC}"/>
              </a:ext>
            </a:extLst>
          </p:cNvPr>
          <p:cNvSpPr>
            <a:spLocks noGrp="1"/>
          </p:cNvSpPr>
          <p:nvPr>
            <p:ph type="title"/>
          </p:nvPr>
        </p:nvSpPr>
        <p:spPr>
          <a:xfrm>
            <a:off x="838200" y="1371600"/>
            <a:ext cx="10515600" cy="319088"/>
          </a:xfrm>
        </p:spPr>
        <p:txBody>
          <a:bodyPr>
            <a:normAutofit fontScale="90000"/>
          </a:bodyPr>
          <a:lstStyle/>
          <a:p>
            <a:r>
              <a:rPr lang="es-ES" b="1" dirty="0"/>
              <a:t>Brasil: legislaciones de protección del patrimonio documental</a:t>
            </a:r>
            <a:endParaRPr lang="pt-BR" dirty="0"/>
          </a:p>
        </p:txBody>
      </p:sp>
      <p:sp>
        <p:nvSpPr>
          <p:cNvPr id="3" name="Espaço Reservado para Conteúdo 2">
            <a:extLst>
              <a:ext uri="{FF2B5EF4-FFF2-40B4-BE49-F238E27FC236}">
                <a16:creationId xmlns:a16="http://schemas.microsoft.com/office/drawing/2014/main" id="{AAD81CFF-DAA7-4B83-BEE8-180F8F93C9D8}"/>
              </a:ext>
            </a:extLst>
          </p:cNvPr>
          <p:cNvSpPr>
            <a:spLocks noGrp="1"/>
          </p:cNvSpPr>
          <p:nvPr>
            <p:ph idx="1"/>
          </p:nvPr>
        </p:nvSpPr>
        <p:spPr>
          <a:xfrm>
            <a:off x="838200" y="2243137"/>
            <a:ext cx="10515600" cy="3933825"/>
          </a:xfrm>
        </p:spPr>
        <p:txBody>
          <a:bodyPr/>
          <a:lstStyle/>
          <a:p>
            <a:r>
              <a:rPr lang="es-ES" sz="3200" dirty="0"/>
              <a:t>Con el fin de regular esta cuestión se promulgaron la Ley N.º 8.159 en 1991 y el Decreto N.º 4.073 en 2002. </a:t>
            </a:r>
          </a:p>
          <a:p>
            <a:r>
              <a:rPr lang="es-ES" sz="3200" dirty="0"/>
              <a:t>Ley N.º 8.159: Dispone sobre la política nacional de archivos públicos y privados y establece otras medidas</a:t>
            </a:r>
          </a:p>
          <a:p>
            <a:r>
              <a:rPr lang="es-ES" sz="3200" dirty="0"/>
              <a:t>Decreto N.º 4.073: Regula la Ley N.º 8.159, del 8 de enero de 1991, que dispone sobre la política nacional de archivos públicos y privados.</a:t>
            </a:r>
            <a:endParaRPr lang="pt-BR" sz="3200" dirty="0"/>
          </a:p>
          <a:p>
            <a:endParaRPr lang="pt-BR" sz="3200" dirty="0"/>
          </a:p>
          <a:p>
            <a:endParaRPr lang="pt-BR" dirty="0"/>
          </a:p>
        </p:txBody>
      </p:sp>
    </p:spTree>
    <p:extLst>
      <p:ext uri="{BB962C8B-B14F-4D97-AF65-F5344CB8AC3E}">
        <p14:creationId xmlns:p14="http://schemas.microsoft.com/office/powerpoint/2010/main" val="261516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39D4A5-8F4A-456A-8C8A-A0FE6E97C30A}"/>
              </a:ext>
            </a:extLst>
          </p:cNvPr>
          <p:cNvSpPr>
            <a:spLocks noGrp="1"/>
          </p:cNvSpPr>
          <p:nvPr>
            <p:ph type="title"/>
          </p:nvPr>
        </p:nvSpPr>
        <p:spPr>
          <a:xfrm>
            <a:off x="838200" y="942975"/>
            <a:ext cx="10515600" cy="747713"/>
          </a:xfrm>
        </p:spPr>
        <p:txBody>
          <a:bodyPr>
            <a:normAutofit/>
          </a:bodyPr>
          <a:lstStyle/>
          <a:p>
            <a:r>
              <a:rPr lang="es-ES" sz="4000" b="1" dirty="0"/>
              <a:t>Ley N.º 8.159 – La ley federal de archivos </a:t>
            </a:r>
            <a:endParaRPr lang="pt-BR" sz="4000" b="1" dirty="0"/>
          </a:p>
        </p:txBody>
      </p:sp>
      <p:sp>
        <p:nvSpPr>
          <p:cNvPr id="3" name="Espaço Reservado para Conteúdo 2">
            <a:extLst>
              <a:ext uri="{FF2B5EF4-FFF2-40B4-BE49-F238E27FC236}">
                <a16:creationId xmlns:a16="http://schemas.microsoft.com/office/drawing/2014/main" id="{4BCB841B-D771-4B95-B746-D386D0038F86}"/>
              </a:ext>
            </a:extLst>
          </p:cNvPr>
          <p:cNvSpPr>
            <a:spLocks noGrp="1"/>
          </p:cNvSpPr>
          <p:nvPr>
            <p:ph idx="1"/>
          </p:nvPr>
        </p:nvSpPr>
        <p:spPr/>
        <p:txBody>
          <a:bodyPr>
            <a:normAutofit/>
          </a:bodyPr>
          <a:lstStyle/>
          <a:p>
            <a:r>
              <a:rPr lang="es-ES" sz="3200" dirty="0"/>
              <a:t>Cap. III - Art. 12 - Los archivos privados pueden ser identificadas por el Gobierno como de interés público y social, ya que son considerados como conjuntos de fuentes relevantes para la historia y el desarrollo científico nacional. </a:t>
            </a:r>
          </a:p>
          <a:p>
            <a:r>
              <a:rPr lang="es-ES" sz="3200" dirty="0"/>
              <a:t>Cap. III - Art. 13 - Los archivos privados identificados como de interés público y social no podrán ser enajenados con la dispersión o pérdida de la unidad documental, ni tampoco transferidos al exterior. </a:t>
            </a:r>
            <a:endParaRPr lang="pt-BR" sz="3200" dirty="0"/>
          </a:p>
          <a:p>
            <a:endParaRPr lang="pt-BR" sz="3200" dirty="0"/>
          </a:p>
        </p:txBody>
      </p:sp>
    </p:spTree>
    <p:extLst>
      <p:ext uri="{BB962C8B-B14F-4D97-AF65-F5344CB8AC3E}">
        <p14:creationId xmlns:p14="http://schemas.microsoft.com/office/powerpoint/2010/main" val="1894273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2FB75E-3390-4955-B113-07C063730033}"/>
              </a:ext>
            </a:extLst>
          </p:cNvPr>
          <p:cNvSpPr>
            <a:spLocks noGrp="1"/>
          </p:cNvSpPr>
          <p:nvPr>
            <p:ph type="title"/>
          </p:nvPr>
        </p:nvSpPr>
        <p:spPr>
          <a:xfrm>
            <a:off x="1138237" y="1100138"/>
            <a:ext cx="10515600" cy="911225"/>
          </a:xfrm>
        </p:spPr>
        <p:txBody>
          <a:bodyPr>
            <a:normAutofit fontScale="90000"/>
          </a:bodyPr>
          <a:lstStyle/>
          <a:p>
            <a:r>
              <a:rPr lang="es-ES" b="1" dirty="0"/>
              <a:t>Archivos privados considerados “de interés público y social”</a:t>
            </a:r>
            <a:endParaRPr lang="pt-BR" b="1" dirty="0"/>
          </a:p>
        </p:txBody>
      </p:sp>
      <p:sp>
        <p:nvSpPr>
          <p:cNvPr id="3" name="Espaço Reservado para Conteúdo 2">
            <a:extLst>
              <a:ext uri="{FF2B5EF4-FFF2-40B4-BE49-F238E27FC236}">
                <a16:creationId xmlns:a16="http://schemas.microsoft.com/office/drawing/2014/main" id="{7158ECB5-B98D-4F2E-92E2-21C67588FB4F}"/>
              </a:ext>
            </a:extLst>
          </p:cNvPr>
          <p:cNvSpPr>
            <a:spLocks noGrp="1"/>
          </p:cNvSpPr>
          <p:nvPr>
            <p:ph idx="1"/>
          </p:nvPr>
        </p:nvSpPr>
        <p:spPr>
          <a:xfrm>
            <a:off x="838200" y="2257426"/>
            <a:ext cx="10515600" cy="3905250"/>
          </a:xfrm>
        </p:spPr>
        <p:txBody>
          <a:bodyPr>
            <a:normAutofit fontScale="92500"/>
          </a:bodyPr>
          <a:lstStyle/>
          <a:p>
            <a:r>
              <a:rPr lang="es-ES" sz="3200" dirty="0"/>
              <a:t>Sin embargo, el aspecto más relevante de esta legislación se refiere a los archivos privados considerados “de interés público y social”. En la ley no se hace mención al órgano que actuaría como clasificador de estos acervos. El decreto N.º 4.073, 2002, en este sentido, complementa esta laguna, citando el Consejo Nacional de Archivos - CONARQ. Dicha instancia fue creada por la ley de 1991 e implementada en 1994. Desde entonces el CONARQ actúa como el principal órgano de difusión de políticas y normas archivísticas de Brasil.</a:t>
            </a:r>
            <a:endParaRPr lang="pt-BR" sz="3200" dirty="0"/>
          </a:p>
        </p:txBody>
      </p:sp>
    </p:spTree>
    <p:extLst>
      <p:ext uri="{BB962C8B-B14F-4D97-AF65-F5344CB8AC3E}">
        <p14:creationId xmlns:p14="http://schemas.microsoft.com/office/powerpoint/2010/main" val="2612046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AFDEC8-87DE-4B92-809F-906B520C248A}"/>
              </a:ext>
            </a:extLst>
          </p:cNvPr>
          <p:cNvSpPr>
            <a:spLocks noGrp="1"/>
          </p:cNvSpPr>
          <p:nvPr>
            <p:ph type="title"/>
          </p:nvPr>
        </p:nvSpPr>
        <p:spPr>
          <a:xfrm>
            <a:off x="838200" y="863600"/>
            <a:ext cx="10515600" cy="962025"/>
          </a:xfrm>
        </p:spPr>
        <p:txBody>
          <a:bodyPr>
            <a:normAutofit/>
          </a:bodyPr>
          <a:lstStyle/>
          <a:p>
            <a:r>
              <a:rPr lang="es-ES" sz="4000" b="1" dirty="0"/>
              <a:t>Resolución N.</a:t>
            </a:r>
            <a:r>
              <a:rPr lang="es-ES" sz="4000" dirty="0"/>
              <a:t>º</a:t>
            </a:r>
            <a:r>
              <a:rPr lang="es-ES" sz="4000" b="1" dirty="0"/>
              <a:t> 12, CONARQ, 1999</a:t>
            </a:r>
            <a:endParaRPr lang="pt-BR" sz="4000" b="1" dirty="0"/>
          </a:p>
        </p:txBody>
      </p:sp>
      <p:sp>
        <p:nvSpPr>
          <p:cNvPr id="3" name="Espaço Reservado para Conteúdo 2">
            <a:extLst>
              <a:ext uri="{FF2B5EF4-FFF2-40B4-BE49-F238E27FC236}">
                <a16:creationId xmlns:a16="http://schemas.microsoft.com/office/drawing/2014/main" id="{ADB49A34-E03C-4A8E-9E93-2C610E342781}"/>
              </a:ext>
            </a:extLst>
          </p:cNvPr>
          <p:cNvSpPr>
            <a:spLocks noGrp="1"/>
          </p:cNvSpPr>
          <p:nvPr>
            <p:ph idx="1"/>
          </p:nvPr>
        </p:nvSpPr>
        <p:spPr/>
        <p:txBody>
          <a:bodyPr>
            <a:noAutofit/>
          </a:bodyPr>
          <a:lstStyle/>
          <a:p>
            <a:r>
              <a:rPr lang="es-ES" sz="3200" dirty="0"/>
              <a:t>Teniendo en cuenta que ni la ley ni el decreto detallan los procesos de identificación o la declaración de interés público y social, el CONARQ promulgó la Resolución N.º 12 en 1999, “Dispone sobre los procedimientos relativos a la declaración de interés público y social de archivos privados de personas físicas o jurídicas que contengan documentos relevantes para la historia, la cultura y el desarrollo nacional”. Esta norma definió el funcionamiento de la “Comisión Técnica de Evaluación” de los archivos privados que se considerarían de interés público y social. </a:t>
            </a:r>
            <a:endParaRPr lang="pt-BR" sz="3200" dirty="0"/>
          </a:p>
        </p:txBody>
      </p:sp>
    </p:spTree>
    <p:extLst>
      <p:ext uri="{BB962C8B-B14F-4D97-AF65-F5344CB8AC3E}">
        <p14:creationId xmlns:p14="http://schemas.microsoft.com/office/powerpoint/2010/main" val="1045676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19280B-6D2E-4369-AE61-A297BAD8BBE4}"/>
              </a:ext>
            </a:extLst>
          </p:cNvPr>
          <p:cNvSpPr>
            <a:spLocks noGrp="1"/>
          </p:cNvSpPr>
          <p:nvPr>
            <p:ph type="title"/>
          </p:nvPr>
        </p:nvSpPr>
        <p:spPr>
          <a:xfrm>
            <a:off x="838200" y="1000125"/>
            <a:ext cx="10515600" cy="690563"/>
          </a:xfrm>
        </p:spPr>
        <p:txBody>
          <a:bodyPr>
            <a:normAutofit/>
          </a:bodyPr>
          <a:lstStyle/>
          <a:p>
            <a:r>
              <a:rPr lang="es-ES" sz="4000" b="1" dirty="0"/>
              <a:t>Resolución N.º 17, CONARQ, 2003</a:t>
            </a:r>
            <a:endParaRPr lang="pt-BR" sz="4000" b="1" dirty="0"/>
          </a:p>
        </p:txBody>
      </p:sp>
      <p:sp>
        <p:nvSpPr>
          <p:cNvPr id="3" name="Espaço Reservado para Conteúdo 2">
            <a:extLst>
              <a:ext uri="{FF2B5EF4-FFF2-40B4-BE49-F238E27FC236}">
                <a16:creationId xmlns:a16="http://schemas.microsoft.com/office/drawing/2014/main" id="{D2B29A36-A9C8-440D-9331-62189875EACF}"/>
              </a:ext>
            </a:extLst>
          </p:cNvPr>
          <p:cNvSpPr>
            <a:spLocks noGrp="1"/>
          </p:cNvSpPr>
          <p:nvPr>
            <p:ph idx="1"/>
          </p:nvPr>
        </p:nvSpPr>
        <p:spPr/>
        <p:txBody>
          <a:bodyPr>
            <a:normAutofit/>
          </a:bodyPr>
          <a:lstStyle/>
          <a:p>
            <a:r>
              <a:rPr lang="es-ES" sz="3200" dirty="0"/>
              <a:t>Para mejorar los procedimientos existentes, se promulgó una nueva resolución, la N.º 17 de 2003, revocando la anterior y que “Dispone sobre los procedimientos relativos a la declaración de interés público y social de archivos privados de personas físicas o jurídicas que contengan documentos relevantes para la historia, la cultura y el desarrollo nacional”</a:t>
            </a:r>
            <a:endParaRPr lang="pt-BR" sz="3200" dirty="0"/>
          </a:p>
        </p:txBody>
      </p:sp>
    </p:spTree>
    <p:extLst>
      <p:ext uri="{BB962C8B-B14F-4D97-AF65-F5344CB8AC3E}">
        <p14:creationId xmlns:p14="http://schemas.microsoft.com/office/powerpoint/2010/main" val="39136021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00AEB5-6033-4868-ADBF-C23873B221AE}"/>
              </a:ext>
            </a:extLst>
          </p:cNvPr>
          <p:cNvSpPr>
            <a:spLocks noGrp="1"/>
          </p:cNvSpPr>
          <p:nvPr>
            <p:ph type="title"/>
          </p:nvPr>
        </p:nvSpPr>
        <p:spPr>
          <a:xfrm>
            <a:off x="838200" y="1000124"/>
            <a:ext cx="10515600" cy="690563"/>
          </a:xfrm>
        </p:spPr>
        <p:txBody>
          <a:bodyPr>
            <a:normAutofit fontScale="90000"/>
          </a:bodyPr>
          <a:lstStyle/>
          <a:p>
            <a:r>
              <a:rPr lang="es-ES" b="1" dirty="0"/>
              <a:t>Resolución N.º 17, CONARQ, 2003</a:t>
            </a:r>
            <a:endParaRPr lang="pt-BR" dirty="0"/>
          </a:p>
        </p:txBody>
      </p:sp>
      <p:sp>
        <p:nvSpPr>
          <p:cNvPr id="3" name="Espaço Reservado para Conteúdo 2">
            <a:extLst>
              <a:ext uri="{FF2B5EF4-FFF2-40B4-BE49-F238E27FC236}">
                <a16:creationId xmlns:a16="http://schemas.microsoft.com/office/drawing/2014/main" id="{8E439FE3-E7BF-476D-9A43-50372F180CE2}"/>
              </a:ext>
            </a:extLst>
          </p:cNvPr>
          <p:cNvSpPr>
            <a:spLocks noGrp="1"/>
          </p:cNvSpPr>
          <p:nvPr>
            <p:ph idx="1"/>
          </p:nvPr>
        </p:nvSpPr>
        <p:spPr/>
        <p:txBody>
          <a:bodyPr/>
          <a:lstStyle/>
          <a:p>
            <a:r>
              <a:rPr lang="es-ES" sz="3200" dirty="0"/>
              <a:t>Art. 3º La Comisión Técnica de Evaluación será permanente e integrada por tres miembros, y sus respectivos suplentes, designados entre los funcionarios ocupantes de cargo efectivo del Archivo Nacional, la Biblioteca Nacional y el Instituto del Patrimonio Histórico y Artístico Nacional.</a:t>
            </a:r>
            <a:endParaRPr lang="pt-BR" sz="3200" dirty="0"/>
          </a:p>
          <a:p>
            <a:endParaRPr lang="pt-BR" dirty="0"/>
          </a:p>
        </p:txBody>
      </p:sp>
    </p:spTree>
    <p:extLst>
      <p:ext uri="{BB962C8B-B14F-4D97-AF65-F5344CB8AC3E}">
        <p14:creationId xmlns:p14="http://schemas.microsoft.com/office/powerpoint/2010/main" val="308275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183C51-3E56-4897-BE73-F8368C612785}"/>
              </a:ext>
            </a:extLst>
          </p:cNvPr>
          <p:cNvSpPr>
            <a:spLocks noGrp="1"/>
          </p:cNvSpPr>
          <p:nvPr>
            <p:ph type="title"/>
          </p:nvPr>
        </p:nvSpPr>
        <p:spPr>
          <a:xfrm>
            <a:off x="838200" y="1485900"/>
            <a:ext cx="10515600" cy="500063"/>
          </a:xfrm>
        </p:spPr>
        <p:txBody>
          <a:bodyPr>
            <a:normAutofit fontScale="90000"/>
          </a:bodyPr>
          <a:lstStyle/>
          <a:p>
            <a:r>
              <a:rPr lang="es-ES" b="1" dirty="0"/>
              <a:t>La implementación de la legislación archivística nacional</a:t>
            </a:r>
            <a:br>
              <a:rPr lang="pt-BR" dirty="0"/>
            </a:br>
            <a:endParaRPr lang="pt-BR" dirty="0"/>
          </a:p>
        </p:txBody>
      </p:sp>
      <p:sp>
        <p:nvSpPr>
          <p:cNvPr id="3" name="Espaço Reservado para Conteúdo 2">
            <a:extLst>
              <a:ext uri="{FF2B5EF4-FFF2-40B4-BE49-F238E27FC236}">
                <a16:creationId xmlns:a16="http://schemas.microsoft.com/office/drawing/2014/main" id="{A45B601F-21EB-4FCB-9D3C-A61B970A7102}"/>
              </a:ext>
            </a:extLst>
          </p:cNvPr>
          <p:cNvSpPr>
            <a:spLocks noGrp="1"/>
          </p:cNvSpPr>
          <p:nvPr>
            <p:ph idx="1"/>
          </p:nvPr>
        </p:nvSpPr>
        <p:spPr>
          <a:xfrm>
            <a:off x="838200" y="2114549"/>
            <a:ext cx="10515600" cy="3833813"/>
          </a:xfrm>
        </p:spPr>
        <p:txBody>
          <a:bodyPr>
            <a:noAutofit/>
          </a:bodyPr>
          <a:lstStyle/>
          <a:p>
            <a:r>
              <a:rPr lang="es-ES" sz="3200" dirty="0"/>
              <a:t>La promulgación de una ley o un conjunto de leyes no significa que exista una política pública (</a:t>
            </a:r>
            <a:r>
              <a:rPr lang="es-ES" sz="3200" dirty="0" err="1"/>
              <a:t>Jardim</a:t>
            </a:r>
            <a:r>
              <a:rPr lang="es-ES" sz="3200" dirty="0"/>
              <a:t>, 1995). Para que esta última dimensión sea efectiva hay que regular e implementar la legislación. En otras palabras, hay que movilizar los recursos humanos y materiales.</a:t>
            </a:r>
          </a:p>
          <a:p>
            <a:r>
              <a:rPr lang="es-ES" sz="3200" dirty="0"/>
              <a:t>Cuando se reúnen los datos relativos a la implementación de los marcos normativos antes mencionados, se observa la ausencia de una política pública archivística en Brasil.</a:t>
            </a:r>
            <a:endParaRPr lang="pt-BR" sz="3200" dirty="0"/>
          </a:p>
        </p:txBody>
      </p:sp>
    </p:spTree>
    <p:extLst>
      <p:ext uri="{BB962C8B-B14F-4D97-AF65-F5344CB8AC3E}">
        <p14:creationId xmlns:p14="http://schemas.microsoft.com/office/powerpoint/2010/main" val="39604928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8290E3-8AA8-4638-9554-B74F60E66E06}"/>
              </a:ext>
            </a:extLst>
          </p:cNvPr>
          <p:cNvSpPr>
            <a:spLocks noGrp="1"/>
          </p:cNvSpPr>
          <p:nvPr>
            <p:ph type="title"/>
          </p:nvPr>
        </p:nvSpPr>
        <p:spPr>
          <a:xfrm>
            <a:off x="838200" y="847725"/>
            <a:ext cx="10515600" cy="1325563"/>
          </a:xfrm>
        </p:spPr>
        <p:txBody>
          <a:bodyPr>
            <a:normAutofit/>
          </a:bodyPr>
          <a:lstStyle/>
          <a:p>
            <a:r>
              <a:rPr lang="es-ES" sz="4000" b="1" dirty="0"/>
              <a:t>La implementación de la legislación archivística nacional</a:t>
            </a:r>
            <a:endParaRPr lang="pt-BR" sz="4000" dirty="0"/>
          </a:p>
        </p:txBody>
      </p:sp>
      <p:sp>
        <p:nvSpPr>
          <p:cNvPr id="3" name="Espaço Reservado para Conteúdo 2">
            <a:extLst>
              <a:ext uri="{FF2B5EF4-FFF2-40B4-BE49-F238E27FC236}">
                <a16:creationId xmlns:a16="http://schemas.microsoft.com/office/drawing/2014/main" id="{B0DFF6B3-7EC4-4AA9-AFEE-A316AA0C0FB4}"/>
              </a:ext>
            </a:extLst>
          </p:cNvPr>
          <p:cNvSpPr>
            <a:spLocks noGrp="1"/>
          </p:cNvSpPr>
          <p:nvPr>
            <p:ph idx="1"/>
          </p:nvPr>
        </p:nvSpPr>
        <p:spPr>
          <a:xfrm>
            <a:off x="838200" y="2211388"/>
            <a:ext cx="10515600" cy="4351338"/>
          </a:xfrm>
        </p:spPr>
        <p:txBody>
          <a:bodyPr>
            <a:normAutofit lnSpcReduction="10000"/>
          </a:bodyPr>
          <a:lstStyle/>
          <a:p>
            <a:r>
              <a:rPr lang="es-ES" sz="3200" dirty="0"/>
              <a:t>Entre 1991 y 2016 solo 19 archivos privados fueron considerados de “interés público y social”. En este pequeño conjunto se identificaron tres archivos provenientes de empresas privadas: dos cervecerías y una compañía cinematográfica (Cuadro 2). Los otros casos se refieren a archivos privados (como el del cineasta </a:t>
            </a:r>
            <a:r>
              <a:rPr lang="es-ES" sz="3200" dirty="0" err="1"/>
              <a:t>Glauber</a:t>
            </a:r>
            <a:r>
              <a:rPr lang="es-ES" sz="3200" dirty="0"/>
              <a:t> Rocha, el del educador Paulo Freire y el del científico Cesar </a:t>
            </a:r>
            <a:r>
              <a:rPr lang="es-ES" sz="3200" dirty="0" err="1"/>
              <a:t>Lattes</a:t>
            </a:r>
            <a:r>
              <a:rPr lang="es-ES" sz="3200" dirty="0"/>
              <a:t>, etc.) o, si no, de asociaciones de la sociedad civil (como la Asociación Brasileña de Educación o la Central Única de los Trabajadores).</a:t>
            </a:r>
            <a:endParaRPr lang="pt-BR" sz="3200" dirty="0"/>
          </a:p>
          <a:p>
            <a:endParaRPr lang="pt-BR" dirty="0"/>
          </a:p>
        </p:txBody>
      </p:sp>
    </p:spTree>
    <p:extLst>
      <p:ext uri="{BB962C8B-B14F-4D97-AF65-F5344CB8AC3E}">
        <p14:creationId xmlns:p14="http://schemas.microsoft.com/office/powerpoint/2010/main" val="40799390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a:extLst>
              <a:ext uri="{FF2B5EF4-FFF2-40B4-BE49-F238E27FC236}">
                <a16:creationId xmlns:a16="http://schemas.microsoft.com/office/drawing/2014/main" id="{CFFA9150-8479-4CC0-9C7E-01A97C012133}"/>
              </a:ext>
            </a:extLst>
          </p:cNvPr>
          <p:cNvPicPr>
            <a:picLocks noChangeAspect="1"/>
          </p:cNvPicPr>
          <p:nvPr/>
        </p:nvPicPr>
        <p:blipFill>
          <a:blip r:embed="rId2"/>
          <a:stretch>
            <a:fillRect/>
          </a:stretch>
        </p:blipFill>
        <p:spPr>
          <a:xfrm>
            <a:off x="919094" y="1585913"/>
            <a:ext cx="10072896" cy="3586162"/>
          </a:xfrm>
          <a:prstGeom prst="rect">
            <a:avLst/>
          </a:prstGeom>
        </p:spPr>
      </p:pic>
    </p:spTree>
    <p:extLst>
      <p:ext uri="{BB962C8B-B14F-4D97-AF65-F5344CB8AC3E}">
        <p14:creationId xmlns:p14="http://schemas.microsoft.com/office/powerpoint/2010/main" val="34208891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047878-726D-4057-B0C6-50714F311FDA}"/>
              </a:ext>
            </a:extLst>
          </p:cNvPr>
          <p:cNvSpPr>
            <a:spLocks noGrp="1"/>
          </p:cNvSpPr>
          <p:nvPr>
            <p:ph type="title"/>
          </p:nvPr>
        </p:nvSpPr>
        <p:spPr>
          <a:xfrm>
            <a:off x="838200" y="914400"/>
            <a:ext cx="10515600" cy="1214438"/>
          </a:xfrm>
        </p:spPr>
        <p:txBody>
          <a:bodyPr>
            <a:normAutofit fontScale="90000"/>
          </a:bodyPr>
          <a:lstStyle/>
          <a:p>
            <a:r>
              <a:rPr lang="es-ES" b="1" dirty="0"/>
              <a:t>La implementación de la legislación archivística nacional</a:t>
            </a:r>
            <a:endParaRPr lang="pt-BR" dirty="0"/>
          </a:p>
        </p:txBody>
      </p:sp>
      <p:sp>
        <p:nvSpPr>
          <p:cNvPr id="3" name="Espaço Reservado para Conteúdo 2">
            <a:extLst>
              <a:ext uri="{FF2B5EF4-FFF2-40B4-BE49-F238E27FC236}">
                <a16:creationId xmlns:a16="http://schemas.microsoft.com/office/drawing/2014/main" id="{5FF5A6D3-186E-4AA3-8E52-B6775D74A468}"/>
              </a:ext>
            </a:extLst>
          </p:cNvPr>
          <p:cNvSpPr>
            <a:spLocks noGrp="1"/>
          </p:cNvSpPr>
          <p:nvPr>
            <p:ph idx="1"/>
          </p:nvPr>
        </p:nvSpPr>
        <p:spPr>
          <a:xfrm>
            <a:off x="838200" y="2357438"/>
            <a:ext cx="10515600" cy="3843337"/>
          </a:xfrm>
        </p:spPr>
        <p:txBody>
          <a:bodyPr>
            <a:normAutofit/>
          </a:bodyPr>
          <a:lstStyle/>
          <a:p>
            <a:r>
              <a:rPr lang="es-ES" sz="3200" dirty="0"/>
              <a:t>Como se puede ver, el dispositivo legal de la clasificación de “interés público y social” es inoperante en Brasil.</a:t>
            </a:r>
          </a:p>
          <a:p>
            <a:r>
              <a:rPr lang="es-ES" sz="3200" dirty="0"/>
              <a:t>Bien, la primera observación que se puede hacer es que no es una función del Archivo Nacional incorporar y preservar fondos de empresas privadas, ya que esta institución archivística está sujeta al “gobierno federal” brasileño. </a:t>
            </a:r>
            <a:endParaRPr lang="pt-BR" sz="3200" dirty="0"/>
          </a:p>
        </p:txBody>
      </p:sp>
    </p:spTree>
    <p:extLst>
      <p:ext uri="{BB962C8B-B14F-4D97-AF65-F5344CB8AC3E}">
        <p14:creationId xmlns:p14="http://schemas.microsoft.com/office/powerpoint/2010/main" val="2916154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8CAA96-F7AF-44C2-9C93-2C098778970F}"/>
              </a:ext>
            </a:extLst>
          </p:cNvPr>
          <p:cNvSpPr>
            <a:spLocks noGrp="1"/>
          </p:cNvSpPr>
          <p:nvPr>
            <p:ph type="title"/>
          </p:nvPr>
        </p:nvSpPr>
        <p:spPr>
          <a:xfrm>
            <a:off x="838200" y="1014413"/>
            <a:ext cx="10515600" cy="676275"/>
          </a:xfrm>
        </p:spPr>
        <p:txBody>
          <a:bodyPr>
            <a:noAutofit/>
          </a:bodyPr>
          <a:lstStyle/>
          <a:p>
            <a:r>
              <a:rPr lang="pt-BR" b="1" dirty="0"/>
              <a:t>Objetivo</a:t>
            </a:r>
          </a:p>
        </p:txBody>
      </p:sp>
      <p:sp>
        <p:nvSpPr>
          <p:cNvPr id="3" name="Espaço Reservado para Conteúdo 2">
            <a:extLst>
              <a:ext uri="{FF2B5EF4-FFF2-40B4-BE49-F238E27FC236}">
                <a16:creationId xmlns:a16="http://schemas.microsoft.com/office/drawing/2014/main" id="{AD333774-E8F2-4D1D-8CB8-1320F5DB7B2F}"/>
              </a:ext>
            </a:extLst>
          </p:cNvPr>
          <p:cNvSpPr>
            <a:spLocks noGrp="1"/>
          </p:cNvSpPr>
          <p:nvPr>
            <p:ph idx="1"/>
          </p:nvPr>
        </p:nvSpPr>
        <p:spPr>
          <a:xfrm>
            <a:off x="838199" y="1825624"/>
            <a:ext cx="10806113" cy="4803775"/>
          </a:xfrm>
        </p:spPr>
        <p:txBody>
          <a:bodyPr>
            <a:normAutofit/>
          </a:bodyPr>
          <a:lstStyle/>
          <a:p>
            <a:r>
              <a:rPr lang="es-ES" sz="3200" dirty="0"/>
              <a:t>Esta comunicación tiene como objetivo analizar la legislación archivística brasileña y su implementación con respecto a los archivos privados considerados patrimonio documental. ¿El Archivo Nacional de Brasil ha implementado efectivamente las políticas archivísticas y preservado el patrimonio documental de naturaleza privada? </a:t>
            </a:r>
            <a:endParaRPr lang="pt-BR" sz="3200" dirty="0"/>
          </a:p>
        </p:txBody>
      </p:sp>
    </p:spTree>
    <p:extLst>
      <p:ext uri="{BB962C8B-B14F-4D97-AF65-F5344CB8AC3E}">
        <p14:creationId xmlns:p14="http://schemas.microsoft.com/office/powerpoint/2010/main" val="23739508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BC8373-42B2-482B-994F-2D8027C98C9D}"/>
              </a:ext>
            </a:extLst>
          </p:cNvPr>
          <p:cNvSpPr>
            <a:spLocks noGrp="1"/>
          </p:cNvSpPr>
          <p:nvPr>
            <p:ph type="title"/>
          </p:nvPr>
        </p:nvSpPr>
        <p:spPr>
          <a:xfrm>
            <a:off x="838200" y="1185863"/>
            <a:ext cx="10515600" cy="642937"/>
          </a:xfrm>
        </p:spPr>
        <p:txBody>
          <a:bodyPr>
            <a:normAutofit fontScale="90000"/>
          </a:bodyPr>
          <a:lstStyle/>
          <a:p>
            <a:r>
              <a:rPr lang="es-ES" b="1" dirty="0"/>
              <a:t>La implementación de la legislación archivística nacional</a:t>
            </a:r>
            <a:endParaRPr lang="pt-BR" dirty="0"/>
          </a:p>
        </p:txBody>
      </p:sp>
      <p:sp>
        <p:nvSpPr>
          <p:cNvPr id="3" name="Espaço Reservado para Conteúdo 2">
            <a:extLst>
              <a:ext uri="{FF2B5EF4-FFF2-40B4-BE49-F238E27FC236}">
                <a16:creationId xmlns:a16="http://schemas.microsoft.com/office/drawing/2014/main" id="{38E89CA3-222D-4408-8BD5-8C27DFDB226B}"/>
              </a:ext>
            </a:extLst>
          </p:cNvPr>
          <p:cNvSpPr>
            <a:spLocks noGrp="1"/>
          </p:cNvSpPr>
          <p:nvPr>
            <p:ph idx="1"/>
          </p:nvPr>
        </p:nvSpPr>
        <p:spPr>
          <a:xfrm>
            <a:off x="838200" y="2328863"/>
            <a:ext cx="10515600" cy="3848100"/>
          </a:xfrm>
        </p:spPr>
        <p:txBody>
          <a:bodyPr/>
          <a:lstStyle/>
          <a:p>
            <a:r>
              <a:rPr lang="es-ES" sz="3200" dirty="0"/>
              <a:t>Además:  “</a:t>
            </a:r>
            <a:r>
              <a:rPr lang="es-ES" sz="3200" i="1" dirty="0"/>
              <a:t>La propiedad privada es uno de los derechos fundamentales garantizados por la Constitución... Dentro del concepto de propiedad, como el conjunto de activos que pertenecen a un individuo, el documento elaborado por una entidad privada o una persona, en el ámbito de su actividad, forma parte de su acervo particular, por lo tanto de derecho privado” </a:t>
            </a:r>
            <a:r>
              <a:rPr lang="es-ES" sz="3200" dirty="0"/>
              <a:t>(</a:t>
            </a:r>
            <a:r>
              <a:rPr lang="es-ES" sz="3200" dirty="0" err="1"/>
              <a:t>Pazin</a:t>
            </a:r>
            <a:r>
              <a:rPr lang="es-ES" sz="3200" dirty="0"/>
              <a:t>-Vitoriano, 2014:2585).</a:t>
            </a:r>
            <a:endParaRPr lang="pt-BR" sz="3200" dirty="0"/>
          </a:p>
          <a:p>
            <a:endParaRPr lang="pt-BR" dirty="0"/>
          </a:p>
        </p:txBody>
      </p:sp>
    </p:spTree>
    <p:extLst>
      <p:ext uri="{BB962C8B-B14F-4D97-AF65-F5344CB8AC3E}">
        <p14:creationId xmlns:p14="http://schemas.microsoft.com/office/powerpoint/2010/main" val="28203985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19B24B-3746-408E-A1C8-6217CAA2A959}"/>
              </a:ext>
            </a:extLst>
          </p:cNvPr>
          <p:cNvSpPr>
            <a:spLocks noGrp="1"/>
          </p:cNvSpPr>
          <p:nvPr>
            <p:ph type="title"/>
          </p:nvPr>
        </p:nvSpPr>
        <p:spPr>
          <a:xfrm>
            <a:off x="838200" y="1042988"/>
            <a:ext cx="10515600" cy="990600"/>
          </a:xfrm>
        </p:spPr>
        <p:txBody>
          <a:bodyPr>
            <a:normAutofit fontScale="90000"/>
          </a:bodyPr>
          <a:lstStyle/>
          <a:p>
            <a:r>
              <a:rPr lang="es-ES" b="1" dirty="0"/>
              <a:t>La implementación de la legislación archivística nacional</a:t>
            </a:r>
            <a:endParaRPr lang="pt-BR" dirty="0"/>
          </a:p>
        </p:txBody>
      </p:sp>
      <p:sp>
        <p:nvSpPr>
          <p:cNvPr id="3" name="Espaço Reservado para Conteúdo 2">
            <a:extLst>
              <a:ext uri="{FF2B5EF4-FFF2-40B4-BE49-F238E27FC236}">
                <a16:creationId xmlns:a16="http://schemas.microsoft.com/office/drawing/2014/main" id="{23030BAD-C68B-4F78-A5AA-E56EF186E9AB}"/>
              </a:ext>
            </a:extLst>
          </p:cNvPr>
          <p:cNvSpPr>
            <a:spLocks noGrp="1"/>
          </p:cNvSpPr>
          <p:nvPr>
            <p:ph idx="1"/>
          </p:nvPr>
        </p:nvSpPr>
        <p:spPr>
          <a:xfrm>
            <a:off x="838200" y="2339975"/>
            <a:ext cx="10515600" cy="4351338"/>
          </a:xfrm>
        </p:spPr>
        <p:txBody>
          <a:bodyPr>
            <a:normAutofit/>
          </a:bodyPr>
          <a:lstStyle/>
          <a:p>
            <a:r>
              <a:rPr lang="es-ES" sz="3200" dirty="0"/>
              <a:t>En otras palabras, los archivos de empresas son propiedades privadas y por lo tanto están fuera de la competencia de los archivos públicos. Estas últimas instituciones incorporan esos acervos solo cuando complementan el principal. Esta recepción, sin embargo, parece ser poco común. </a:t>
            </a:r>
            <a:endParaRPr lang="pt-BR" sz="3200" dirty="0"/>
          </a:p>
        </p:txBody>
      </p:sp>
    </p:spTree>
    <p:extLst>
      <p:ext uri="{BB962C8B-B14F-4D97-AF65-F5344CB8AC3E}">
        <p14:creationId xmlns:p14="http://schemas.microsoft.com/office/powerpoint/2010/main" val="28520155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E5B8B1-811B-4BF9-A12C-976D6EAC3E47}"/>
              </a:ext>
            </a:extLst>
          </p:cNvPr>
          <p:cNvSpPr>
            <a:spLocks noGrp="1"/>
          </p:cNvSpPr>
          <p:nvPr>
            <p:ph type="title"/>
          </p:nvPr>
        </p:nvSpPr>
        <p:spPr>
          <a:xfrm>
            <a:off x="709612" y="1171575"/>
            <a:ext cx="10515600" cy="561976"/>
          </a:xfrm>
        </p:spPr>
        <p:txBody>
          <a:bodyPr>
            <a:normAutofit fontScale="90000"/>
          </a:bodyPr>
          <a:lstStyle/>
          <a:p>
            <a:r>
              <a:rPr lang="es-ES" sz="4000" b="1" dirty="0"/>
              <a:t>Conclusiones y recomendaciones</a:t>
            </a:r>
            <a:br>
              <a:rPr lang="pt-BR" dirty="0"/>
            </a:br>
            <a:endParaRPr lang="pt-BR" dirty="0"/>
          </a:p>
        </p:txBody>
      </p:sp>
      <p:sp>
        <p:nvSpPr>
          <p:cNvPr id="3" name="Espaço Reservado para Conteúdo 2">
            <a:extLst>
              <a:ext uri="{FF2B5EF4-FFF2-40B4-BE49-F238E27FC236}">
                <a16:creationId xmlns:a16="http://schemas.microsoft.com/office/drawing/2014/main" id="{055157A9-5278-4661-9AEE-F6E5A1653EBE}"/>
              </a:ext>
            </a:extLst>
          </p:cNvPr>
          <p:cNvSpPr>
            <a:spLocks noGrp="1"/>
          </p:cNvSpPr>
          <p:nvPr>
            <p:ph idx="1"/>
          </p:nvPr>
        </p:nvSpPr>
        <p:spPr>
          <a:xfrm>
            <a:off x="838200" y="1825624"/>
            <a:ext cx="10515600" cy="4632325"/>
          </a:xfrm>
        </p:spPr>
        <p:txBody>
          <a:bodyPr>
            <a:normAutofit/>
          </a:bodyPr>
          <a:lstStyle/>
          <a:p>
            <a:r>
              <a:rPr lang="es-ES" sz="3200" dirty="0"/>
              <a:t>Desafortunadamente, la mayoría de las empresas no tienen conciencia del valor de sus archivos y los destruyen después de los plazos de utilidad administrativa o de prescripción legal. De acuerdo con los datos presentados anteriormente, el Archivo Nacional Brasileño no suple esta deficiencia, asimismo cabe destacar la existencia de museos y centros de memoria que han asumido cada vez más esta función (Camargo; </a:t>
            </a:r>
            <a:r>
              <a:rPr lang="es-ES" sz="3200" dirty="0" err="1"/>
              <a:t>Goulart</a:t>
            </a:r>
            <a:r>
              <a:rPr lang="es-ES" sz="3200" dirty="0"/>
              <a:t>, 2015). </a:t>
            </a:r>
            <a:endParaRPr lang="pt-BR" sz="3200" dirty="0"/>
          </a:p>
          <a:p>
            <a:endParaRPr lang="pt-BR" dirty="0"/>
          </a:p>
        </p:txBody>
      </p:sp>
    </p:spTree>
    <p:extLst>
      <p:ext uri="{BB962C8B-B14F-4D97-AF65-F5344CB8AC3E}">
        <p14:creationId xmlns:p14="http://schemas.microsoft.com/office/powerpoint/2010/main" val="37580020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3DCAD0-D684-4903-B466-95DA246A56D1}"/>
              </a:ext>
            </a:extLst>
          </p:cNvPr>
          <p:cNvSpPr>
            <a:spLocks noGrp="1"/>
          </p:cNvSpPr>
          <p:nvPr>
            <p:ph type="title"/>
          </p:nvPr>
        </p:nvSpPr>
        <p:spPr>
          <a:xfrm>
            <a:off x="838200" y="871538"/>
            <a:ext cx="10515600" cy="819150"/>
          </a:xfrm>
        </p:spPr>
        <p:txBody>
          <a:bodyPr>
            <a:normAutofit/>
          </a:bodyPr>
          <a:lstStyle/>
          <a:p>
            <a:r>
              <a:rPr lang="es-ES" sz="4000" b="1" dirty="0"/>
              <a:t>Conclusiones y recomendaciones</a:t>
            </a:r>
            <a:endParaRPr lang="pt-BR" sz="4000" dirty="0"/>
          </a:p>
        </p:txBody>
      </p:sp>
      <p:sp>
        <p:nvSpPr>
          <p:cNvPr id="3" name="Espaço Reservado para Conteúdo 2">
            <a:extLst>
              <a:ext uri="{FF2B5EF4-FFF2-40B4-BE49-F238E27FC236}">
                <a16:creationId xmlns:a16="http://schemas.microsoft.com/office/drawing/2014/main" id="{7D3393A3-5796-4D54-BE4F-2C51C9AED681}"/>
              </a:ext>
            </a:extLst>
          </p:cNvPr>
          <p:cNvSpPr>
            <a:spLocks noGrp="1"/>
          </p:cNvSpPr>
          <p:nvPr>
            <p:ph idx="1"/>
          </p:nvPr>
        </p:nvSpPr>
        <p:spPr/>
        <p:txBody>
          <a:bodyPr>
            <a:normAutofit/>
          </a:bodyPr>
          <a:lstStyle/>
          <a:p>
            <a:r>
              <a:rPr lang="es-ES" sz="3200" dirty="0"/>
              <a:t>La política archivística debe ser una parte integrante de la legislación nacional sobre patrimonio cultural, cuyo alcance incluya no solo el “Sistema Nacional de Archivos”, sino también los sistemas nacionales de museos, bibliotecas y similares.</a:t>
            </a:r>
            <a:endParaRPr lang="pt-BR" sz="3200" dirty="0"/>
          </a:p>
        </p:txBody>
      </p:sp>
    </p:spTree>
    <p:extLst>
      <p:ext uri="{BB962C8B-B14F-4D97-AF65-F5344CB8AC3E}">
        <p14:creationId xmlns:p14="http://schemas.microsoft.com/office/powerpoint/2010/main" val="4565440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CBEDB2-C6D7-4C8C-BDE2-607B365BDF4F}"/>
              </a:ext>
            </a:extLst>
          </p:cNvPr>
          <p:cNvSpPr>
            <a:spLocks noGrp="1"/>
          </p:cNvSpPr>
          <p:nvPr>
            <p:ph type="title"/>
          </p:nvPr>
        </p:nvSpPr>
        <p:spPr>
          <a:xfrm>
            <a:off x="838200" y="928688"/>
            <a:ext cx="10515600" cy="762000"/>
          </a:xfrm>
        </p:spPr>
        <p:txBody>
          <a:bodyPr>
            <a:normAutofit fontScale="90000"/>
          </a:bodyPr>
          <a:lstStyle/>
          <a:p>
            <a:r>
              <a:rPr lang="pt-BR" b="1" dirty="0"/>
              <a:t> </a:t>
            </a:r>
            <a:br>
              <a:rPr lang="pt-BR" b="1" dirty="0"/>
            </a:br>
            <a:r>
              <a:rPr lang="pt-BR" b="1" dirty="0"/>
              <a:t>REFERENCIAS</a:t>
            </a:r>
            <a:br>
              <a:rPr lang="pt-BR" dirty="0"/>
            </a:br>
            <a:endParaRPr lang="pt-BR" dirty="0"/>
          </a:p>
        </p:txBody>
      </p:sp>
      <p:sp>
        <p:nvSpPr>
          <p:cNvPr id="3" name="Espaço Reservado para Conteúdo 2">
            <a:extLst>
              <a:ext uri="{FF2B5EF4-FFF2-40B4-BE49-F238E27FC236}">
                <a16:creationId xmlns:a16="http://schemas.microsoft.com/office/drawing/2014/main" id="{5BF65088-BACC-44C8-AFB2-96914266FC33}"/>
              </a:ext>
            </a:extLst>
          </p:cNvPr>
          <p:cNvSpPr>
            <a:spLocks noGrp="1"/>
          </p:cNvSpPr>
          <p:nvPr>
            <p:ph idx="1"/>
          </p:nvPr>
        </p:nvSpPr>
        <p:spPr/>
        <p:txBody>
          <a:bodyPr>
            <a:normAutofit fontScale="62500" lnSpcReduction="20000"/>
          </a:bodyPr>
          <a:lstStyle/>
          <a:p>
            <a:r>
              <a:rPr lang="pt-BR" dirty="0"/>
              <a:t>CAMARGO, Ana Maria; GOULART, Silvana. Centro de Memória: uma proposta de definição. São Paulo: Edições Sesc, 2015.</a:t>
            </a:r>
          </a:p>
          <a:p>
            <a:r>
              <a:rPr lang="pt-BR" dirty="0"/>
              <a:t>DASCHER, </a:t>
            </a:r>
            <a:r>
              <a:rPr lang="pt-BR" dirty="0" err="1"/>
              <a:t>Ottfried</a:t>
            </a:r>
            <a:r>
              <a:rPr lang="pt-BR" dirty="0"/>
              <a:t>. Le comité </a:t>
            </a:r>
            <a:r>
              <a:rPr lang="pt-BR" dirty="0" err="1"/>
              <a:t>des</a:t>
            </a:r>
            <a:r>
              <a:rPr lang="pt-BR" dirty="0"/>
              <a:t> </a:t>
            </a:r>
            <a:r>
              <a:rPr lang="pt-BR" dirty="0" err="1"/>
              <a:t>archives</a:t>
            </a:r>
            <a:r>
              <a:rPr lang="pt-BR" dirty="0"/>
              <a:t> d´</a:t>
            </a:r>
            <a:r>
              <a:rPr lang="pt-BR" dirty="0" err="1"/>
              <a:t>entreprises</a:t>
            </a:r>
            <a:r>
              <a:rPr lang="pt-BR" dirty="0"/>
              <a:t> </a:t>
            </a:r>
            <a:r>
              <a:rPr lang="pt-BR" dirty="0" err="1"/>
              <a:t>auprès</a:t>
            </a:r>
            <a:r>
              <a:rPr lang="pt-BR" dirty="0"/>
              <a:t> </a:t>
            </a:r>
            <a:r>
              <a:rPr lang="pt-BR" dirty="0" err="1"/>
              <a:t>du</a:t>
            </a:r>
            <a:r>
              <a:rPr lang="pt-BR" dirty="0"/>
              <a:t> </a:t>
            </a:r>
            <a:r>
              <a:rPr lang="pt-BR" dirty="0" err="1"/>
              <a:t>Conseil</a:t>
            </a:r>
            <a:r>
              <a:rPr lang="pt-BR" dirty="0"/>
              <a:t> Internacional </a:t>
            </a:r>
            <a:r>
              <a:rPr lang="pt-BR" dirty="0" err="1"/>
              <a:t>des</a:t>
            </a:r>
            <a:r>
              <a:rPr lang="pt-BR" dirty="0"/>
              <a:t> </a:t>
            </a:r>
            <a:r>
              <a:rPr lang="pt-BR" dirty="0" err="1"/>
              <a:t>Archives</a:t>
            </a:r>
            <a:r>
              <a:rPr lang="pt-BR" dirty="0"/>
              <a:t> (1974) 1976-1988. In Didier BONDUE (Dir.). </a:t>
            </a:r>
            <a:r>
              <a:rPr lang="pt-BR" i="1" dirty="0" err="1"/>
              <a:t>L´entreprise</a:t>
            </a:r>
            <a:r>
              <a:rPr lang="pt-BR" i="1" dirty="0"/>
              <a:t> et as </a:t>
            </a:r>
            <a:r>
              <a:rPr lang="pt-BR" i="1" dirty="0" err="1"/>
              <a:t>mémoire</a:t>
            </a:r>
            <a:r>
              <a:rPr lang="pt-BR" i="1" dirty="0"/>
              <a:t>: </a:t>
            </a:r>
            <a:r>
              <a:rPr lang="pt-BR" i="1" dirty="0" err="1"/>
              <a:t>Mélanges</a:t>
            </a:r>
            <a:r>
              <a:rPr lang="pt-BR" i="1" dirty="0"/>
              <a:t> em </a:t>
            </a:r>
            <a:r>
              <a:rPr lang="pt-BR" i="1" dirty="0" err="1"/>
              <a:t>l´honneur</a:t>
            </a:r>
            <a:r>
              <a:rPr lang="pt-BR" i="1" dirty="0"/>
              <a:t> de Maurice </a:t>
            </a:r>
            <a:r>
              <a:rPr lang="pt-BR" i="1" dirty="0" err="1"/>
              <a:t>Hamon</a:t>
            </a:r>
            <a:r>
              <a:rPr lang="pt-BR" dirty="0"/>
              <a:t>. Paris: PUPS, 2012, pp. 67-72.</a:t>
            </a:r>
          </a:p>
          <a:p>
            <a:r>
              <a:rPr lang="pt-BR" dirty="0"/>
              <a:t>DELMAS, Bruno. </a:t>
            </a:r>
            <a:r>
              <a:rPr lang="pt-BR" dirty="0" err="1"/>
              <a:t>Archives</a:t>
            </a:r>
            <a:r>
              <a:rPr lang="pt-BR" dirty="0"/>
              <a:t> d´</a:t>
            </a:r>
            <a:r>
              <a:rPr lang="pt-BR" dirty="0" err="1"/>
              <a:t>entreprises</a:t>
            </a:r>
            <a:r>
              <a:rPr lang="pt-BR" dirty="0"/>
              <a:t>, </a:t>
            </a:r>
            <a:r>
              <a:rPr lang="pt-BR" dirty="0" err="1"/>
              <a:t>archives</a:t>
            </a:r>
            <a:r>
              <a:rPr lang="pt-BR" dirty="0"/>
              <a:t> publiques (1970-1990). Histoire d´une reencontre. In Didier BONDUE (Dir.). </a:t>
            </a:r>
            <a:r>
              <a:rPr lang="pt-BR" i="1" dirty="0" err="1"/>
              <a:t>L´entreprise</a:t>
            </a:r>
            <a:r>
              <a:rPr lang="pt-BR" i="1" dirty="0"/>
              <a:t> et as </a:t>
            </a:r>
            <a:r>
              <a:rPr lang="pt-BR" i="1" dirty="0" err="1"/>
              <a:t>mémoire</a:t>
            </a:r>
            <a:r>
              <a:rPr lang="pt-BR" i="1" dirty="0"/>
              <a:t>: </a:t>
            </a:r>
            <a:r>
              <a:rPr lang="pt-BR" i="1" dirty="0" err="1"/>
              <a:t>Mélanges</a:t>
            </a:r>
            <a:r>
              <a:rPr lang="pt-BR" i="1" dirty="0"/>
              <a:t> em </a:t>
            </a:r>
            <a:r>
              <a:rPr lang="pt-BR" i="1" dirty="0" err="1"/>
              <a:t>l´honneur</a:t>
            </a:r>
            <a:r>
              <a:rPr lang="pt-BR" i="1" dirty="0"/>
              <a:t> de Maurice </a:t>
            </a:r>
            <a:r>
              <a:rPr lang="pt-BR" i="1" dirty="0" err="1"/>
              <a:t>Hamon</a:t>
            </a:r>
            <a:r>
              <a:rPr lang="pt-BR" dirty="0"/>
              <a:t>. Paris: PUPS, 2012, pp. 37-50.</a:t>
            </a:r>
          </a:p>
          <a:p>
            <a:r>
              <a:rPr lang="pt-BR" dirty="0"/>
              <a:t>EDMUNDS, Henry. The Ford Motor </a:t>
            </a:r>
            <a:r>
              <a:rPr lang="pt-BR" dirty="0" err="1"/>
              <a:t>Company</a:t>
            </a:r>
            <a:r>
              <a:rPr lang="pt-BR" dirty="0"/>
              <a:t> </a:t>
            </a:r>
            <a:r>
              <a:rPr lang="pt-BR" dirty="0" err="1"/>
              <a:t>Archives</a:t>
            </a:r>
            <a:r>
              <a:rPr lang="pt-BR" dirty="0"/>
              <a:t>. In: </a:t>
            </a:r>
            <a:r>
              <a:rPr lang="pt-BR" i="1" dirty="0"/>
              <a:t>The American </a:t>
            </a:r>
            <a:r>
              <a:rPr lang="pt-BR" i="1" dirty="0" err="1"/>
              <a:t>Archivist</a:t>
            </a:r>
            <a:r>
              <a:rPr lang="pt-BR" dirty="0"/>
              <a:t>. Vol. 15 (2) (1952), pp. 99-104. </a:t>
            </a:r>
          </a:p>
          <a:p>
            <a:r>
              <a:rPr lang="pt-BR" dirty="0"/>
              <a:t>HOLMES, Oliver W. The </a:t>
            </a:r>
            <a:r>
              <a:rPr lang="pt-BR" dirty="0" err="1"/>
              <a:t>evaluation</a:t>
            </a:r>
            <a:r>
              <a:rPr lang="pt-BR" dirty="0"/>
              <a:t> </a:t>
            </a:r>
            <a:r>
              <a:rPr lang="pt-BR" dirty="0" err="1"/>
              <a:t>and</a:t>
            </a:r>
            <a:r>
              <a:rPr lang="pt-BR" dirty="0"/>
              <a:t> </a:t>
            </a:r>
            <a:r>
              <a:rPr lang="pt-BR" dirty="0" err="1"/>
              <a:t>preservation</a:t>
            </a:r>
            <a:r>
              <a:rPr lang="pt-BR" dirty="0"/>
              <a:t> </a:t>
            </a:r>
            <a:r>
              <a:rPr lang="pt-BR" dirty="0" err="1"/>
              <a:t>of</a:t>
            </a:r>
            <a:r>
              <a:rPr lang="pt-BR" dirty="0"/>
              <a:t> business </a:t>
            </a:r>
            <a:r>
              <a:rPr lang="pt-BR" dirty="0" err="1"/>
              <a:t>archives</a:t>
            </a:r>
            <a:r>
              <a:rPr lang="pt-BR" dirty="0"/>
              <a:t>. In: </a:t>
            </a:r>
            <a:r>
              <a:rPr lang="pt-BR" i="1" dirty="0"/>
              <a:t>The American </a:t>
            </a:r>
            <a:r>
              <a:rPr lang="pt-BR" i="1" dirty="0" err="1"/>
              <a:t>Archivist</a:t>
            </a:r>
            <a:r>
              <a:rPr lang="pt-BR" dirty="0"/>
              <a:t>. </a:t>
            </a:r>
            <a:r>
              <a:rPr lang="pt-BR" dirty="0" err="1"/>
              <a:t>Vol</a:t>
            </a:r>
            <a:r>
              <a:rPr lang="pt-BR" dirty="0"/>
              <a:t> 1(4) (1938), pp. 171-185.</a:t>
            </a:r>
          </a:p>
          <a:p>
            <a:r>
              <a:rPr lang="pt-BR" dirty="0"/>
              <a:t>JARDIM, José Maria. </a:t>
            </a:r>
            <a:r>
              <a:rPr lang="pt-BR" i="1" dirty="0"/>
              <a:t>Sistemas e políticas públicas de arquivos no. Brasil. </a:t>
            </a:r>
            <a:r>
              <a:rPr lang="pt-BR" dirty="0"/>
              <a:t>Niterói: EDUFF, 1995.</a:t>
            </a:r>
          </a:p>
          <a:p>
            <a:r>
              <a:rPr lang="pt-BR" dirty="0"/>
              <a:t>PAZIN-VITORIANO, Marcia C.C.. Modelos e políticas de preservação de arquivos privados no Brasil. In: </a:t>
            </a:r>
            <a:r>
              <a:rPr lang="pt-BR" i="1" dirty="0"/>
              <a:t>XV </a:t>
            </a:r>
            <a:r>
              <a:rPr lang="pt-BR" i="1" dirty="0" err="1"/>
              <a:t>Enancib</a:t>
            </a:r>
            <a:r>
              <a:rPr lang="pt-BR" i="1" dirty="0"/>
              <a:t> - Encontro Nacional de Pesquisadores em Ciência da Informação</a:t>
            </a:r>
            <a:r>
              <a:rPr lang="pt-BR" dirty="0"/>
              <a:t>, Vol. 15 (2014) pp. 2583-2598. [consulta: 23.05.2017] </a:t>
            </a:r>
            <a:r>
              <a:rPr lang="pt-BR" u="sng" dirty="0">
                <a:hlinkClick r:id="rId2"/>
              </a:rPr>
              <a:t>http://www.ufpb.br/evento/lti/ocs/index.php/enancib/enancib2014</a:t>
            </a:r>
            <a:r>
              <a:rPr lang="pt-BR" dirty="0"/>
              <a:t> </a:t>
            </a:r>
          </a:p>
          <a:p>
            <a:r>
              <a:rPr lang="pt-BR" dirty="0"/>
              <a:t>PEDRAZA, José Andrés González. </a:t>
            </a:r>
            <a:r>
              <a:rPr lang="pt-BR" i="1" dirty="0"/>
              <a:t>Los </a:t>
            </a:r>
            <a:r>
              <a:rPr lang="pt-BR" i="1" dirty="0" err="1"/>
              <a:t>archivos</a:t>
            </a:r>
            <a:r>
              <a:rPr lang="pt-BR" i="1" dirty="0"/>
              <a:t> de empresas: que </a:t>
            </a:r>
            <a:r>
              <a:rPr lang="pt-BR" i="1" dirty="0" err="1"/>
              <a:t>son</a:t>
            </a:r>
            <a:r>
              <a:rPr lang="pt-BR" i="1" dirty="0"/>
              <a:t> y </a:t>
            </a:r>
            <a:r>
              <a:rPr lang="pt-BR" i="1" dirty="0" err="1"/>
              <a:t>cómo</a:t>
            </a:r>
            <a:r>
              <a:rPr lang="pt-BR" i="1" dirty="0"/>
              <a:t> se </a:t>
            </a:r>
            <a:r>
              <a:rPr lang="pt-BR" i="1" dirty="0" err="1"/>
              <a:t>tratan</a:t>
            </a:r>
            <a:r>
              <a:rPr lang="pt-BR" dirty="0"/>
              <a:t>. Gijón: </a:t>
            </a:r>
            <a:r>
              <a:rPr lang="pt-BR" dirty="0" err="1"/>
              <a:t>Trea</a:t>
            </a:r>
            <a:r>
              <a:rPr lang="pt-BR" dirty="0"/>
              <a:t>, 2009.</a:t>
            </a:r>
          </a:p>
          <a:p>
            <a:endParaRPr lang="pt-BR" dirty="0"/>
          </a:p>
        </p:txBody>
      </p:sp>
    </p:spTree>
    <p:extLst>
      <p:ext uri="{BB962C8B-B14F-4D97-AF65-F5344CB8AC3E}">
        <p14:creationId xmlns:p14="http://schemas.microsoft.com/office/powerpoint/2010/main" val="21776630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90F714A2-DB8E-4292-8A9B-75C7ADF7E98C}"/>
              </a:ext>
            </a:extLst>
          </p:cNvPr>
          <p:cNvSpPr>
            <a:spLocks noGrp="1"/>
          </p:cNvSpPr>
          <p:nvPr>
            <p:ph idx="1"/>
          </p:nvPr>
        </p:nvSpPr>
        <p:spPr>
          <a:xfrm>
            <a:off x="595313" y="1525588"/>
            <a:ext cx="10515600" cy="4351338"/>
          </a:xfrm>
        </p:spPr>
        <p:txBody>
          <a:bodyPr/>
          <a:lstStyle/>
          <a:p>
            <a:endParaRPr lang="pt-BR" dirty="0"/>
          </a:p>
          <a:p>
            <a:endParaRPr lang="pt-BR" dirty="0"/>
          </a:p>
          <a:p>
            <a:r>
              <a:rPr lang="pt-BR" sz="4000" dirty="0" err="1"/>
              <a:t>Gracias</a:t>
            </a:r>
            <a:endParaRPr lang="pt-BR" sz="4000" dirty="0"/>
          </a:p>
          <a:p>
            <a:pPr lvl="1"/>
            <a:r>
              <a:rPr lang="pt-BR" sz="4000" dirty="0">
                <a:hlinkClick r:id="rId2"/>
              </a:rPr>
              <a:t>rvenancio@eci.ufmg.br</a:t>
            </a:r>
            <a:r>
              <a:rPr lang="pt-BR" sz="4000" dirty="0"/>
              <a:t> </a:t>
            </a:r>
          </a:p>
        </p:txBody>
      </p:sp>
    </p:spTree>
    <p:extLst>
      <p:ext uri="{BB962C8B-B14F-4D97-AF65-F5344CB8AC3E}">
        <p14:creationId xmlns:p14="http://schemas.microsoft.com/office/powerpoint/2010/main" val="313478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644AF0-DCCF-40AC-9965-0E93631591C8}"/>
              </a:ext>
            </a:extLst>
          </p:cNvPr>
          <p:cNvSpPr>
            <a:spLocks noGrp="1"/>
          </p:cNvSpPr>
          <p:nvPr>
            <p:ph type="title"/>
          </p:nvPr>
        </p:nvSpPr>
        <p:spPr>
          <a:xfrm>
            <a:off x="838200" y="1000125"/>
            <a:ext cx="10515600" cy="690563"/>
          </a:xfrm>
        </p:spPr>
        <p:txBody>
          <a:bodyPr>
            <a:noAutofit/>
          </a:bodyPr>
          <a:lstStyle/>
          <a:p>
            <a:r>
              <a:rPr lang="pt-BR" b="1" dirty="0"/>
              <a:t>Metodologia</a:t>
            </a:r>
          </a:p>
        </p:txBody>
      </p:sp>
      <p:sp>
        <p:nvSpPr>
          <p:cNvPr id="3" name="Espaço Reservado para Conteúdo 2">
            <a:extLst>
              <a:ext uri="{FF2B5EF4-FFF2-40B4-BE49-F238E27FC236}">
                <a16:creationId xmlns:a16="http://schemas.microsoft.com/office/drawing/2014/main" id="{88D75986-4896-4C10-A53A-3E55B35323D9}"/>
              </a:ext>
            </a:extLst>
          </p:cNvPr>
          <p:cNvSpPr>
            <a:spLocks noGrp="1"/>
          </p:cNvSpPr>
          <p:nvPr>
            <p:ph idx="1"/>
          </p:nvPr>
        </p:nvSpPr>
        <p:spPr/>
        <p:txBody>
          <a:bodyPr>
            <a:normAutofit/>
          </a:bodyPr>
          <a:lstStyle/>
          <a:p>
            <a:r>
              <a:rPr lang="es-ES" sz="3200" dirty="0"/>
              <a:t>La metodología de esta investigación recurre al análisis documental de leyes y normas, así como a la identificación de prácticas efectivas en cuanto a la valoración y destino de los referidos archivos. Las fuentes de esta investigación consisten en la legislación, así como en informes e instrumentos de investigación disponibles en páginas de internet. </a:t>
            </a:r>
            <a:endParaRPr lang="pt-BR" sz="3200" dirty="0"/>
          </a:p>
        </p:txBody>
      </p:sp>
    </p:spTree>
    <p:extLst>
      <p:ext uri="{BB962C8B-B14F-4D97-AF65-F5344CB8AC3E}">
        <p14:creationId xmlns:p14="http://schemas.microsoft.com/office/powerpoint/2010/main" val="631839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584E98-F177-4143-A538-6CE1962C45C6}"/>
              </a:ext>
            </a:extLst>
          </p:cNvPr>
          <p:cNvSpPr>
            <a:spLocks noGrp="1"/>
          </p:cNvSpPr>
          <p:nvPr>
            <p:ph type="title"/>
          </p:nvPr>
        </p:nvSpPr>
        <p:spPr>
          <a:xfrm>
            <a:off x="838200" y="971550"/>
            <a:ext cx="10515600" cy="719138"/>
          </a:xfrm>
        </p:spPr>
        <p:txBody>
          <a:bodyPr/>
          <a:lstStyle/>
          <a:p>
            <a:r>
              <a:rPr lang="pt-BR" b="1" dirty="0"/>
              <a:t>Resultados</a:t>
            </a:r>
          </a:p>
        </p:txBody>
      </p:sp>
      <p:sp>
        <p:nvSpPr>
          <p:cNvPr id="3" name="Espaço Reservado para Conteúdo 2">
            <a:extLst>
              <a:ext uri="{FF2B5EF4-FFF2-40B4-BE49-F238E27FC236}">
                <a16:creationId xmlns:a16="http://schemas.microsoft.com/office/drawing/2014/main" id="{791D5E72-062F-4187-A968-8DAA754F9CB1}"/>
              </a:ext>
            </a:extLst>
          </p:cNvPr>
          <p:cNvSpPr>
            <a:spLocks noGrp="1"/>
          </p:cNvSpPr>
          <p:nvPr>
            <p:ph idx="1"/>
          </p:nvPr>
        </p:nvSpPr>
        <p:spPr/>
        <p:txBody>
          <a:bodyPr/>
          <a:lstStyle/>
          <a:p>
            <a:r>
              <a:rPr lang="es-ES" sz="3200" dirty="0"/>
              <a:t>Los resultados deseados buscan contribuir con el perfeccionamiento de las políticas archivísticas referentes a los archivos privados brasileños. Se espera, como conclusión, identificar los procedimientos adoptados por la principal institución archivística pública de Brasil en cuanto a este patrimonio documental.</a:t>
            </a:r>
            <a:endParaRPr lang="pt-BR" sz="3200" dirty="0"/>
          </a:p>
          <a:p>
            <a:endParaRPr lang="pt-BR" dirty="0"/>
          </a:p>
        </p:txBody>
      </p:sp>
    </p:spTree>
    <p:extLst>
      <p:ext uri="{BB962C8B-B14F-4D97-AF65-F5344CB8AC3E}">
        <p14:creationId xmlns:p14="http://schemas.microsoft.com/office/powerpoint/2010/main" val="2637183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67F0CB-8D0B-4DCA-9960-F12E76265813}"/>
              </a:ext>
            </a:extLst>
          </p:cNvPr>
          <p:cNvSpPr>
            <a:spLocks noGrp="1"/>
          </p:cNvSpPr>
          <p:nvPr>
            <p:ph type="title"/>
          </p:nvPr>
        </p:nvSpPr>
        <p:spPr>
          <a:xfrm>
            <a:off x="838200" y="857250"/>
            <a:ext cx="10515600" cy="833438"/>
          </a:xfrm>
        </p:spPr>
        <p:txBody>
          <a:bodyPr/>
          <a:lstStyle/>
          <a:p>
            <a:r>
              <a:rPr lang="pt-BR" b="1" dirty="0"/>
              <a:t>Los </a:t>
            </a:r>
            <a:r>
              <a:rPr lang="pt-BR" b="1" dirty="0" err="1"/>
              <a:t>archivos</a:t>
            </a:r>
            <a:r>
              <a:rPr lang="pt-BR" b="1" dirty="0"/>
              <a:t> privados</a:t>
            </a:r>
          </a:p>
        </p:txBody>
      </p:sp>
      <p:sp>
        <p:nvSpPr>
          <p:cNvPr id="3" name="Espaço Reservado para Conteúdo 2">
            <a:extLst>
              <a:ext uri="{FF2B5EF4-FFF2-40B4-BE49-F238E27FC236}">
                <a16:creationId xmlns:a16="http://schemas.microsoft.com/office/drawing/2014/main" id="{0041926B-798A-4368-A750-27E7B949FF19}"/>
              </a:ext>
            </a:extLst>
          </p:cNvPr>
          <p:cNvSpPr>
            <a:spLocks noGrp="1"/>
          </p:cNvSpPr>
          <p:nvPr>
            <p:ph idx="1"/>
          </p:nvPr>
        </p:nvSpPr>
        <p:spPr/>
        <p:txBody>
          <a:bodyPr>
            <a:normAutofit/>
          </a:bodyPr>
          <a:lstStyle/>
          <a:p>
            <a:r>
              <a:rPr lang="es-ES" sz="3200" dirty="0"/>
              <a:t>La primera solución consiste en que la propia empresa tome la iniciativa de preservar sus archivos:</a:t>
            </a:r>
          </a:p>
          <a:p>
            <a:r>
              <a:rPr lang="es-ES" sz="3200" dirty="0"/>
              <a:t>- Alemania que, en 1905 y 1907, registró la creación, respectivamente, de los archivos históricos de los grupos industriales Krupp (grupo empresarial que se dedica a la producción de acero, armas, municiones y equipos) y Siemens (grupo empresarial que se dedica a la comunicación e infraestructura) </a:t>
            </a:r>
            <a:endParaRPr lang="pt-BR" sz="3200" dirty="0"/>
          </a:p>
        </p:txBody>
      </p:sp>
    </p:spTree>
    <p:extLst>
      <p:ext uri="{BB962C8B-B14F-4D97-AF65-F5344CB8AC3E}">
        <p14:creationId xmlns:p14="http://schemas.microsoft.com/office/powerpoint/2010/main" val="2485886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332DF7-4C57-4388-9828-01DDDC39F869}"/>
              </a:ext>
            </a:extLst>
          </p:cNvPr>
          <p:cNvSpPr>
            <a:spLocks noGrp="1"/>
          </p:cNvSpPr>
          <p:nvPr>
            <p:ph type="title"/>
          </p:nvPr>
        </p:nvSpPr>
        <p:spPr>
          <a:xfrm>
            <a:off x="838200" y="1042988"/>
            <a:ext cx="10515600" cy="647700"/>
          </a:xfrm>
        </p:spPr>
        <p:txBody>
          <a:bodyPr>
            <a:normAutofit fontScale="90000"/>
          </a:bodyPr>
          <a:lstStyle/>
          <a:p>
            <a:r>
              <a:rPr lang="pt-BR" b="1" dirty="0"/>
              <a:t>Los </a:t>
            </a:r>
            <a:r>
              <a:rPr lang="pt-BR" b="1" dirty="0" err="1"/>
              <a:t>archivos</a:t>
            </a:r>
            <a:r>
              <a:rPr lang="pt-BR" b="1" dirty="0"/>
              <a:t> privados</a:t>
            </a:r>
            <a:endParaRPr lang="pt-BR" dirty="0"/>
          </a:p>
        </p:txBody>
      </p:sp>
      <p:sp>
        <p:nvSpPr>
          <p:cNvPr id="3" name="Espaço Reservado para Conteúdo 2">
            <a:extLst>
              <a:ext uri="{FF2B5EF4-FFF2-40B4-BE49-F238E27FC236}">
                <a16:creationId xmlns:a16="http://schemas.microsoft.com/office/drawing/2014/main" id="{CDF87111-31E3-4AF6-BE10-DCC6632A7B78}"/>
              </a:ext>
            </a:extLst>
          </p:cNvPr>
          <p:cNvSpPr>
            <a:spLocks noGrp="1"/>
          </p:cNvSpPr>
          <p:nvPr>
            <p:ph idx="1"/>
          </p:nvPr>
        </p:nvSpPr>
        <p:spPr/>
        <p:txBody>
          <a:bodyPr>
            <a:normAutofit/>
          </a:bodyPr>
          <a:lstStyle/>
          <a:p>
            <a:r>
              <a:rPr lang="es-ES" sz="3200" i="1" dirty="0"/>
              <a:t>Council </a:t>
            </a:r>
            <a:r>
              <a:rPr lang="es-ES" sz="3200" i="1" dirty="0" err="1"/>
              <a:t>for</a:t>
            </a:r>
            <a:r>
              <a:rPr lang="es-ES" sz="3200" i="1" dirty="0"/>
              <a:t> </a:t>
            </a:r>
            <a:r>
              <a:rPr lang="es-ES" sz="3200" i="1" dirty="0" err="1"/>
              <a:t>the</a:t>
            </a:r>
            <a:r>
              <a:rPr lang="es-ES" sz="3200" i="1" dirty="0"/>
              <a:t> </a:t>
            </a:r>
            <a:r>
              <a:rPr lang="es-ES" sz="3200" i="1" dirty="0" err="1"/>
              <a:t>preservation</a:t>
            </a:r>
            <a:r>
              <a:rPr lang="es-ES" sz="3200" i="1" dirty="0"/>
              <a:t> </a:t>
            </a:r>
            <a:r>
              <a:rPr lang="es-ES" sz="3200" i="1" dirty="0" err="1"/>
              <a:t>of</a:t>
            </a:r>
            <a:r>
              <a:rPr lang="es-ES" sz="3200" i="1" dirty="0"/>
              <a:t> archives (Consejo para la preservación de los archivos)</a:t>
            </a:r>
            <a:r>
              <a:rPr lang="es-ES" sz="3200" dirty="0"/>
              <a:t>, en 1934, Inglaterra, fue una iniciativa pionera que esbozaba una política nacional relacionada con el patrimonio documental industrial. Esa política promovió censos de archivo, microfilmación de acervos en riesgo y valoró la descentralización de depósitos de archivos en instituciones archivísticas públicas regionales</a:t>
            </a:r>
            <a:endParaRPr lang="pt-BR" sz="3200" dirty="0"/>
          </a:p>
        </p:txBody>
      </p:sp>
    </p:spTree>
    <p:extLst>
      <p:ext uri="{BB962C8B-B14F-4D97-AF65-F5344CB8AC3E}">
        <p14:creationId xmlns:p14="http://schemas.microsoft.com/office/powerpoint/2010/main" val="1907921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CA6EAC-AABC-4BCD-8592-8802CF55AC42}"/>
              </a:ext>
            </a:extLst>
          </p:cNvPr>
          <p:cNvSpPr>
            <a:spLocks noGrp="1"/>
          </p:cNvSpPr>
          <p:nvPr>
            <p:ph type="title"/>
          </p:nvPr>
        </p:nvSpPr>
        <p:spPr>
          <a:xfrm>
            <a:off x="838200" y="928688"/>
            <a:ext cx="10515600" cy="762000"/>
          </a:xfrm>
        </p:spPr>
        <p:txBody>
          <a:bodyPr/>
          <a:lstStyle/>
          <a:p>
            <a:r>
              <a:rPr lang="pt-BR" b="1" dirty="0"/>
              <a:t>Los </a:t>
            </a:r>
            <a:r>
              <a:rPr lang="pt-BR" b="1" dirty="0" err="1"/>
              <a:t>archivos</a:t>
            </a:r>
            <a:r>
              <a:rPr lang="pt-BR" b="1" dirty="0"/>
              <a:t> privados</a:t>
            </a:r>
            <a:endParaRPr lang="pt-BR" dirty="0"/>
          </a:p>
        </p:txBody>
      </p:sp>
      <p:sp>
        <p:nvSpPr>
          <p:cNvPr id="3" name="Espaço Reservado para Conteúdo 2">
            <a:extLst>
              <a:ext uri="{FF2B5EF4-FFF2-40B4-BE49-F238E27FC236}">
                <a16:creationId xmlns:a16="http://schemas.microsoft.com/office/drawing/2014/main" id="{E700D9EB-87BC-48BD-A378-6A89CB4746E9}"/>
              </a:ext>
            </a:extLst>
          </p:cNvPr>
          <p:cNvSpPr>
            <a:spLocks noGrp="1"/>
          </p:cNvSpPr>
          <p:nvPr>
            <p:ph idx="1"/>
          </p:nvPr>
        </p:nvSpPr>
        <p:spPr>
          <a:xfrm>
            <a:off x="838200" y="1919288"/>
            <a:ext cx="10515600" cy="5167312"/>
          </a:xfrm>
        </p:spPr>
        <p:txBody>
          <a:bodyPr>
            <a:normAutofit/>
          </a:bodyPr>
          <a:lstStyle/>
          <a:p>
            <a:r>
              <a:rPr lang="es-ES" sz="3200" dirty="0"/>
              <a:t>Francia, creación, en 1949, de una sección en el Archivo Nacional dedicada a los archivos económicos</a:t>
            </a:r>
          </a:p>
          <a:p>
            <a:r>
              <a:rPr lang="es-ES" sz="3200" dirty="0"/>
              <a:t>En la década de 1960, el Consejo Internacional de Archivos intensifica su acción, estimulando la realización de relevamientos y censos de archivos privados</a:t>
            </a:r>
          </a:p>
        </p:txBody>
      </p:sp>
    </p:spTree>
    <p:extLst>
      <p:ext uri="{BB962C8B-B14F-4D97-AF65-F5344CB8AC3E}">
        <p14:creationId xmlns:p14="http://schemas.microsoft.com/office/powerpoint/2010/main" val="1386174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954A3A-4AAC-4381-B851-AD623FE7A829}"/>
              </a:ext>
            </a:extLst>
          </p:cNvPr>
          <p:cNvSpPr>
            <a:spLocks noGrp="1"/>
          </p:cNvSpPr>
          <p:nvPr>
            <p:ph type="title"/>
          </p:nvPr>
        </p:nvSpPr>
        <p:spPr>
          <a:xfrm>
            <a:off x="838200" y="1000125"/>
            <a:ext cx="10515600" cy="690563"/>
          </a:xfrm>
        </p:spPr>
        <p:txBody>
          <a:bodyPr>
            <a:normAutofit fontScale="90000"/>
          </a:bodyPr>
          <a:lstStyle/>
          <a:p>
            <a:r>
              <a:rPr lang="pt-BR" b="1" dirty="0"/>
              <a:t>Los </a:t>
            </a:r>
            <a:r>
              <a:rPr lang="pt-BR" b="1" dirty="0" err="1"/>
              <a:t>archivos</a:t>
            </a:r>
            <a:r>
              <a:rPr lang="pt-BR" b="1" dirty="0"/>
              <a:t> privados</a:t>
            </a:r>
            <a:endParaRPr lang="pt-BR" dirty="0"/>
          </a:p>
        </p:txBody>
      </p:sp>
      <p:sp>
        <p:nvSpPr>
          <p:cNvPr id="3" name="Espaço Reservado para Conteúdo 2">
            <a:extLst>
              <a:ext uri="{FF2B5EF4-FFF2-40B4-BE49-F238E27FC236}">
                <a16:creationId xmlns:a16="http://schemas.microsoft.com/office/drawing/2014/main" id="{09299480-8609-4181-926A-CFF983495BC4}"/>
              </a:ext>
            </a:extLst>
          </p:cNvPr>
          <p:cNvSpPr>
            <a:spLocks noGrp="1"/>
          </p:cNvSpPr>
          <p:nvPr>
            <p:ph idx="1"/>
          </p:nvPr>
        </p:nvSpPr>
        <p:spPr/>
        <p:txBody>
          <a:bodyPr/>
          <a:lstStyle/>
          <a:p>
            <a:r>
              <a:rPr lang="es-ES" sz="3200" dirty="0"/>
              <a:t>1990: se multiplicaron, principalmente en Estados Unidos, los programas de archivos históricos corporativos, que alcanzaban diferentes tipos de organizaciones, como fueron los casos de Walt Disney </a:t>
            </a:r>
            <a:r>
              <a:rPr lang="es-ES" sz="3200" dirty="0" err="1"/>
              <a:t>Productions</a:t>
            </a:r>
            <a:r>
              <a:rPr lang="es-ES" sz="3200" dirty="0"/>
              <a:t> (1970), o instituciones financieras, como American Express (1990), o incluso de tecnología electrónica, como Microsoft</a:t>
            </a:r>
            <a:endParaRPr lang="pt-BR" sz="3200" dirty="0"/>
          </a:p>
          <a:p>
            <a:endParaRPr lang="pt-BR" dirty="0"/>
          </a:p>
        </p:txBody>
      </p:sp>
    </p:spTree>
    <p:extLst>
      <p:ext uri="{BB962C8B-B14F-4D97-AF65-F5344CB8AC3E}">
        <p14:creationId xmlns:p14="http://schemas.microsoft.com/office/powerpoint/2010/main" val="3497901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FA4F8C-F021-47E5-87E4-1FF591A1DDDF}"/>
              </a:ext>
            </a:extLst>
          </p:cNvPr>
          <p:cNvSpPr>
            <a:spLocks noGrp="1"/>
          </p:cNvSpPr>
          <p:nvPr>
            <p:ph type="title"/>
          </p:nvPr>
        </p:nvSpPr>
        <p:spPr>
          <a:xfrm>
            <a:off x="838200" y="1343024"/>
            <a:ext cx="10515600" cy="347663"/>
          </a:xfrm>
        </p:spPr>
        <p:txBody>
          <a:bodyPr>
            <a:normAutofit fontScale="90000"/>
          </a:bodyPr>
          <a:lstStyle/>
          <a:p>
            <a:r>
              <a:rPr lang="es-ES" b="1" dirty="0"/>
              <a:t>Brasil: legislaciones de protección del patrimonio documental</a:t>
            </a:r>
            <a:endParaRPr lang="pt-BR" dirty="0"/>
          </a:p>
        </p:txBody>
      </p:sp>
      <p:sp>
        <p:nvSpPr>
          <p:cNvPr id="3" name="Espaço Reservado para Conteúdo 2">
            <a:extLst>
              <a:ext uri="{FF2B5EF4-FFF2-40B4-BE49-F238E27FC236}">
                <a16:creationId xmlns:a16="http://schemas.microsoft.com/office/drawing/2014/main" id="{95FE117C-B16E-4409-9B7D-9A3B14A834AA}"/>
              </a:ext>
            </a:extLst>
          </p:cNvPr>
          <p:cNvSpPr>
            <a:spLocks noGrp="1"/>
          </p:cNvSpPr>
          <p:nvPr>
            <p:ph idx="1"/>
          </p:nvPr>
        </p:nvSpPr>
        <p:spPr>
          <a:xfrm>
            <a:off x="838200" y="2257425"/>
            <a:ext cx="10515600" cy="3919538"/>
          </a:xfrm>
        </p:spPr>
        <p:txBody>
          <a:bodyPr>
            <a:normAutofit/>
          </a:bodyPr>
          <a:lstStyle/>
          <a:p>
            <a:r>
              <a:rPr lang="es-ES" sz="3200" dirty="0"/>
              <a:t>La actual Constitución de Brasil, promulgada en 1988, establece, en sus artículos 23 y 30, la competencia del Gobierno Federal, de los Estados y de los Municipios en la protección del patrimonio nacional, en donde se incluyen los documentos. </a:t>
            </a:r>
          </a:p>
          <a:p>
            <a:r>
              <a:rPr lang="es-ES" sz="3200" dirty="0"/>
              <a:t>el texto constitucional prevé que “documentos” brasileños puedan ser elevados a la condición de “patrimonio cultural brasileño”. </a:t>
            </a:r>
            <a:endParaRPr lang="pt-BR" sz="3200" dirty="0"/>
          </a:p>
        </p:txBody>
      </p:sp>
    </p:spTree>
    <p:extLst>
      <p:ext uri="{BB962C8B-B14F-4D97-AF65-F5344CB8AC3E}">
        <p14:creationId xmlns:p14="http://schemas.microsoft.com/office/powerpoint/2010/main" val="247790370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TotalTime>
  <Words>1816</Words>
  <Application>Microsoft Office PowerPoint</Application>
  <PresentationFormat>Widescreen</PresentationFormat>
  <Paragraphs>65</Paragraphs>
  <Slides>25</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25</vt:i4>
      </vt:variant>
    </vt:vector>
  </HeadingPairs>
  <TitlesOfParts>
    <vt:vector size="29" baseType="lpstr">
      <vt:lpstr>Arial</vt:lpstr>
      <vt:lpstr>Calibri</vt:lpstr>
      <vt:lpstr>Calibri Light</vt:lpstr>
      <vt:lpstr>Tema de Office</vt:lpstr>
      <vt:lpstr> La ley y su implementación: los archivos de empresas en el Archivo Nacional de Brasil</vt:lpstr>
      <vt:lpstr>Objetivo</vt:lpstr>
      <vt:lpstr>Metodologia</vt:lpstr>
      <vt:lpstr>Resultados</vt:lpstr>
      <vt:lpstr>Los archivos privados</vt:lpstr>
      <vt:lpstr>Los archivos privados</vt:lpstr>
      <vt:lpstr>Los archivos privados</vt:lpstr>
      <vt:lpstr>Los archivos privados</vt:lpstr>
      <vt:lpstr>Brasil: legislaciones de protección del patrimonio documental</vt:lpstr>
      <vt:lpstr>Brasil: legislaciones de protección del patrimonio documental</vt:lpstr>
      <vt:lpstr>Ley N.º 8.159 – La ley federal de archivos </vt:lpstr>
      <vt:lpstr>Archivos privados considerados “de interés público y social”</vt:lpstr>
      <vt:lpstr>Resolución N.º 12, CONARQ, 1999</vt:lpstr>
      <vt:lpstr>Resolución N.º 17, CONARQ, 2003</vt:lpstr>
      <vt:lpstr>Resolución N.º 17, CONARQ, 2003</vt:lpstr>
      <vt:lpstr>La implementación de la legislación archivística nacional </vt:lpstr>
      <vt:lpstr>La implementación de la legislación archivística nacional</vt:lpstr>
      <vt:lpstr>Apresentação do PowerPoint</vt:lpstr>
      <vt:lpstr>La implementación de la legislación archivística nacional</vt:lpstr>
      <vt:lpstr>La implementación de la legislación archivística nacional</vt:lpstr>
      <vt:lpstr>La implementación de la legislación archivística nacional</vt:lpstr>
      <vt:lpstr>Conclusiones y recomendaciones </vt:lpstr>
      <vt:lpstr>Conclusiones y recomendaciones</vt:lpstr>
      <vt:lpstr>  REFERENCIAS </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Sobre el III Seminario</dc:title>
  <dc:creator>Grettel Quirós Quesada</dc:creator>
  <cp:lastModifiedBy>Renato Venancio</cp:lastModifiedBy>
  <cp:revision>14</cp:revision>
  <dcterms:created xsi:type="dcterms:W3CDTF">2017-08-16T19:22:58Z</dcterms:created>
  <dcterms:modified xsi:type="dcterms:W3CDTF">2017-10-12T14:36:43Z</dcterms:modified>
</cp:coreProperties>
</file>